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82" r:id="rId3"/>
    <p:sldId id="257" r:id="rId4"/>
    <p:sldId id="260" r:id="rId5"/>
    <p:sldId id="259" r:id="rId6"/>
    <p:sldId id="258" r:id="rId7"/>
    <p:sldId id="267" r:id="rId8"/>
    <p:sldId id="266" r:id="rId9"/>
    <p:sldId id="271" r:id="rId10"/>
    <p:sldId id="270" r:id="rId11"/>
    <p:sldId id="262" r:id="rId12"/>
    <p:sldId id="263" r:id="rId13"/>
    <p:sldId id="278" r:id="rId14"/>
    <p:sldId id="273" r:id="rId15"/>
    <p:sldId id="275" r:id="rId16"/>
    <p:sldId id="276" r:id="rId17"/>
    <p:sldId id="277" r:id="rId18"/>
    <p:sldId id="265" r:id="rId19"/>
    <p:sldId id="280" r:id="rId20"/>
    <p:sldId id="281" r:id="rId21"/>
    <p:sldId id="28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5767" autoAdjust="0"/>
  </p:normalViewPr>
  <p:slideViewPr>
    <p:cSldViewPr>
      <p:cViewPr varScale="1">
        <p:scale>
          <a:sx n="71" d="100"/>
          <a:sy n="71" d="100"/>
        </p:scale>
        <p:origin x="-48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6D63DE-213B-4781-9BAA-454C1EB23BCF}" type="doc">
      <dgm:prSet loTypeId="urn:microsoft.com/office/officeart/2005/8/layout/radial5" loCatId="cycle" qsTypeId="urn:microsoft.com/office/officeart/2005/8/quickstyle/simple1" qsCatId="simple" csTypeId="urn:microsoft.com/office/officeart/2005/8/colors/accent2_2" csCatId="accent2" phldr="1"/>
      <dgm:spPr/>
      <dgm:t>
        <a:bodyPr/>
        <a:lstStyle/>
        <a:p>
          <a:endParaRPr lang="en-US"/>
        </a:p>
      </dgm:t>
    </dgm:pt>
    <dgm:pt modelId="{EACB2841-6F15-47DD-BF61-76FC6D8469FD}">
      <dgm:prSet phldrT="[Text]" custT="1"/>
      <dgm:spPr/>
      <dgm:t>
        <a:bodyPr/>
        <a:lstStyle/>
        <a:p>
          <a:r>
            <a:rPr lang="en-US" sz="1800" dirty="0" smtClean="0"/>
            <a:t>USC  </a:t>
          </a:r>
          <a:r>
            <a:rPr lang="en-US" sz="1800" dirty="0"/>
            <a:t>ARRA Reporting System</a:t>
          </a:r>
        </a:p>
      </dgm:t>
    </dgm:pt>
    <dgm:pt modelId="{1582D619-D0A4-473B-BAF6-59F8392BF7B2}" type="parTrans" cxnId="{77D246BA-5895-437F-91D6-95FBD82DE5E4}">
      <dgm:prSet/>
      <dgm:spPr/>
      <dgm:t>
        <a:bodyPr/>
        <a:lstStyle/>
        <a:p>
          <a:endParaRPr lang="en-US"/>
        </a:p>
      </dgm:t>
    </dgm:pt>
    <dgm:pt modelId="{B6C053AB-182C-4E36-9491-5BE83961F31C}" type="sibTrans" cxnId="{77D246BA-5895-437F-91D6-95FBD82DE5E4}">
      <dgm:prSet/>
      <dgm:spPr/>
      <dgm:t>
        <a:bodyPr/>
        <a:lstStyle/>
        <a:p>
          <a:endParaRPr lang="en-US"/>
        </a:p>
      </dgm:t>
    </dgm:pt>
    <dgm:pt modelId="{69EA2DE4-AB6D-4DAA-A890-C64C4F825850}">
      <dgm:prSet phldrT="[Text]" custT="1"/>
      <dgm:spPr>
        <a:solidFill>
          <a:schemeClr val="bg1">
            <a:lumMod val="50000"/>
            <a:alpha val="50000"/>
          </a:schemeClr>
        </a:solidFill>
      </dgm:spPr>
      <dgm:t>
        <a:bodyPr/>
        <a:lstStyle/>
        <a:p>
          <a:r>
            <a:rPr lang="en-US" sz="1800" b="0" dirty="0"/>
            <a:t>SCRF</a:t>
          </a:r>
        </a:p>
      </dgm:t>
    </dgm:pt>
    <dgm:pt modelId="{A6864659-8BA8-4032-9657-70676E3926BD}" type="parTrans" cxnId="{5C49CA8A-8914-4C24-BA77-CF00D5526CBB}">
      <dgm:prSet/>
      <dgm:spPr/>
      <dgm:t>
        <a:bodyPr/>
        <a:lstStyle/>
        <a:p>
          <a:endParaRPr lang="en-US"/>
        </a:p>
      </dgm:t>
    </dgm:pt>
    <dgm:pt modelId="{A64A3A94-9341-463C-BFD2-823307B03EC6}" type="sibTrans" cxnId="{5C49CA8A-8914-4C24-BA77-CF00D5526CBB}">
      <dgm:prSet/>
      <dgm:spPr/>
      <dgm:t>
        <a:bodyPr/>
        <a:lstStyle/>
        <a:p>
          <a:endParaRPr lang="en-US"/>
        </a:p>
      </dgm:t>
    </dgm:pt>
    <dgm:pt modelId="{B2FE9B1F-F832-4D46-881B-76A1A757131D}">
      <dgm:prSet phldrT="[Text]" custT="1"/>
      <dgm:spPr>
        <a:solidFill>
          <a:schemeClr val="bg1">
            <a:lumMod val="50000"/>
            <a:alpha val="50000"/>
          </a:schemeClr>
        </a:solidFill>
      </dgm:spPr>
      <dgm:t>
        <a:bodyPr/>
        <a:lstStyle/>
        <a:p>
          <a:r>
            <a:rPr lang="en-US" sz="1800" b="0" dirty="0"/>
            <a:t>Business Officers</a:t>
          </a:r>
        </a:p>
      </dgm:t>
    </dgm:pt>
    <dgm:pt modelId="{301FD730-D740-4AC7-A8E3-5EE1F90812B7}" type="parTrans" cxnId="{C1C023E0-1D11-447D-85E0-814A167786D1}">
      <dgm:prSet/>
      <dgm:spPr/>
      <dgm:t>
        <a:bodyPr/>
        <a:lstStyle/>
        <a:p>
          <a:endParaRPr lang="en-US"/>
        </a:p>
      </dgm:t>
    </dgm:pt>
    <dgm:pt modelId="{2AFD73EE-4447-4B8D-B279-229C68800EB9}" type="sibTrans" cxnId="{C1C023E0-1D11-447D-85E0-814A167786D1}">
      <dgm:prSet/>
      <dgm:spPr/>
      <dgm:t>
        <a:bodyPr/>
        <a:lstStyle/>
        <a:p>
          <a:endParaRPr lang="en-US"/>
        </a:p>
      </dgm:t>
    </dgm:pt>
    <dgm:pt modelId="{42E2BE86-6554-45E9-8057-65775575F3A9}">
      <dgm:prSet phldrT="[Text]" custT="1"/>
      <dgm:spPr>
        <a:solidFill>
          <a:schemeClr val="bg1">
            <a:lumMod val="50000"/>
            <a:alpha val="50000"/>
          </a:schemeClr>
        </a:solidFill>
      </dgm:spPr>
      <dgm:t>
        <a:bodyPr/>
        <a:lstStyle/>
        <a:p>
          <a:r>
            <a:rPr lang="en-US" sz="1800" b="0" dirty="0"/>
            <a:t>PIs</a:t>
          </a:r>
        </a:p>
      </dgm:t>
    </dgm:pt>
    <dgm:pt modelId="{DCAC93CF-FBE2-4D2E-BB6A-C3D8736659C5}" type="parTrans" cxnId="{53973464-1FA9-4D37-A8F1-1EC122E5CAAE}">
      <dgm:prSet/>
      <dgm:spPr/>
      <dgm:t>
        <a:bodyPr/>
        <a:lstStyle/>
        <a:p>
          <a:endParaRPr lang="en-US"/>
        </a:p>
      </dgm:t>
    </dgm:pt>
    <dgm:pt modelId="{569C54BE-AB1F-4A06-9572-62D1FF605ED1}" type="sibTrans" cxnId="{53973464-1FA9-4D37-A8F1-1EC122E5CAAE}">
      <dgm:prSet/>
      <dgm:spPr/>
      <dgm:t>
        <a:bodyPr/>
        <a:lstStyle/>
        <a:p>
          <a:endParaRPr lang="en-US"/>
        </a:p>
      </dgm:t>
    </dgm:pt>
    <dgm:pt modelId="{5CF556D2-B164-4EB0-B72C-4CF9CA9E978F}">
      <dgm:prSet phldrT="[Text]" custT="1"/>
      <dgm:spPr>
        <a:solidFill>
          <a:schemeClr val="bg1">
            <a:lumMod val="50000"/>
            <a:alpha val="50000"/>
          </a:schemeClr>
        </a:solidFill>
      </dgm:spPr>
      <dgm:t>
        <a:bodyPr/>
        <a:lstStyle/>
        <a:p>
          <a:r>
            <a:rPr lang="en-US" sz="1800" b="0" dirty="0"/>
            <a:t>CGA</a:t>
          </a:r>
        </a:p>
      </dgm:t>
    </dgm:pt>
    <dgm:pt modelId="{B93963B8-D893-470A-BFB0-16D77B71D31C}" type="parTrans" cxnId="{709E356D-369F-4F86-9230-4741CCB22987}">
      <dgm:prSet/>
      <dgm:spPr/>
      <dgm:t>
        <a:bodyPr/>
        <a:lstStyle/>
        <a:p>
          <a:endParaRPr lang="en-US"/>
        </a:p>
      </dgm:t>
    </dgm:pt>
    <dgm:pt modelId="{104EDA57-7E87-4E91-9CCF-447996102590}" type="sibTrans" cxnId="{709E356D-369F-4F86-9230-4741CCB22987}">
      <dgm:prSet/>
      <dgm:spPr/>
      <dgm:t>
        <a:bodyPr/>
        <a:lstStyle/>
        <a:p>
          <a:endParaRPr lang="en-US"/>
        </a:p>
      </dgm:t>
    </dgm:pt>
    <dgm:pt modelId="{F2D32D2A-4D3B-4E11-B9A1-D476938D11C3}">
      <dgm:prSet phldrT="[Text]" custT="1"/>
      <dgm:spPr>
        <a:solidFill>
          <a:schemeClr val="bg1">
            <a:lumMod val="50000"/>
            <a:alpha val="50000"/>
          </a:schemeClr>
        </a:solidFill>
      </dgm:spPr>
      <dgm:t>
        <a:bodyPr/>
        <a:lstStyle/>
        <a:p>
          <a:r>
            <a:rPr lang="en-US" sz="1800" b="0" dirty="0"/>
            <a:t>SAM Accounts</a:t>
          </a:r>
        </a:p>
      </dgm:t>
    </dgm:pt>
    <dgm:pt modelId="{CF70069B-ED1E-4DF0-B708-365E3C3E92D2}" type="parTrans" cxnId="{0913FA92-CCD0-4DB3-9A6C-707DFB887319}">
      <dgm:prSet/>
      <dgm:spPr/>
      <dgm:t>
        <a:bodyPr/>
        <a:lstStyle/>
        <a:p>
          <a:endParaRPr lang="en-US"/>
        </a:p>
      </dgm:t>
    </dgm:pt>
    <dgm:pt modelId="{D970D953-1927-4FAD-81FB-9BAAFF567314}" type="sibTrans" cxnId="{0913FA92-CCD0-4DB3-9A6C-707DFB887319}">
      <dgm:prSet/>
      <dgm:spPr/>
      <dgm:t>
        <a:bodyPr/>
        <a:lstStyle/>
        <a:p>
          <a:endParaRPr lang="en-US"/>
        </a:p>
      </dgm:t>
    </dgm:pt>
    <dgm:pt modelId="{46689613-9425-435F-9D8B-ACAD42A10A5F}">
      <dgm:prSet phldrT="[Text]" custT="1"/>
      <dgm:spPr>
        <a:solidFill>
          <a:schemeClr val="bg1">
            <a:lumMod val="50000"/>
            <a:alpha val="50000"/>
          </a:schemeClr>
        </a:solidFill>
      </dgm:spPr>
      <dgm:t>
        <a:bodyPr/>
        <a:lstStyle/>
        <a:p>
          <a:r>
            <a:rPr lang="en-US" sz="1800" b="0" dirty="0"/>
            <a:t>SAM </a:t>
          </a:r>
          <a:r>
            <a:rPr lang="en-US" sz="1800" b="0" dirty="0" err="1"/>
            <a:t>Subawards</a:t>
          </a:r>
          <a:endParaRPr lang="en-US" sz="1800" b="0" dirty="0"/>
        </a:p>
      </dgm:t>
    </dgm:pt>
    <dgm:pt modelId="{E8D5AB0A-A423-4F2D-B55A-1838B30EF278}" type="parTrans" cxnId="{9349AAB3-8E46-4B40-B02B-913661632268}">
      <dgm:prSet/>
      <dgm:spPr/>
      <dgm:t>
        <a:bodyPr/>
        <a:lstStyle/>
        <a:p>
          <a:endParaRPr lang="en-US"/>
        </a:p>
      </dgm:t>
    </dgm:pt>
    <dgm:pt modelId="{12983916-CEBC-48C2-A920-FC74B5A2875A}" type="sibTrans" cxnId="{9349AAB3-8E46-4B40-B02B-913661632268}">
      <dgm:prSet/>
      <dgm:spPr/>
      <dgm:t>
        <a:bodyPr/>
        <a:lstStyle/>
        <a:p>
          <a:endParaRPr lang="en-US"/>
        </a:p>
      </dgm:t>
    </dgm:pt>
    <dgm:pt modelId="{4F24AAFA-892A-40B3-9365-FD5219DD1190}" type="pres">
      <dgm:prSet presAssocID="{6B6D63DE-213B-4781-9BAA-454C1EB23BCF}" presName="Name0" presStyleCnt="0">
        <dgm:presLayoutVars>
          <dgm:chMax val="1"/>
          <dgm:dir/>
          <dgm:animLvl val="ctr"/>
          <dgm:resizeHandles val="exact"/>
        </dgm:presLayoutVars>
      </dgm:prSet>
      <dgm:spPr/>
      <dgm:t>
        <a:bodyPr/>
        <a:lstStyle/>
        <a:p>
          <a:endParaRPr lang="en-US"/>
        </a:p>
      </dgm:t>
    </dgm:pt>
    <dgm:pt modelId="{8738D3CA-A179-49AB-BA95-D0C8ADD2076C}" type="pres">
      <dgm:prSet presAssocID="{EACB2841-6F15-47DD-BF61-76FC6D8469FD}" presName="centerShape" presStyleLbl="node0" presStyleIdx="0" presStyleCnt="1" custScaleX="128147"/>
      <dgm:spPr/>
      <dgm:t>
        <a:bodyPr/>
        <a:lstStyle/>
        <a:p>
          <a:endParaRPr lang="en-US"/>
        </a:p>
      </dgm:t>
    </dgm:pt>
    <dgm:pt modelId="{2FD1143D-0545-4D29-A7B7-E28650F30D1A}" type="pres">
      <dgm:prSet presAssocID="{A6864659-8BA8-4032-9657-70676E3926BD}" presName="parTrans" presStyleLbl="sibTrans2D1" presStyleIdx="0" presStyleCnt="6" custAng="10800000"/>
      <dgm:spPr/>
      <dgm:t>
        <a:bodyPr/>
        <a:lstStyle/>
        <a:p>
          <a:endParaRPr lang="en-US"/>
        </a:p>
      </dgm:t>
    </dgm:pt>
    <dgm:pt modelId="{70BE32E3-BDCD-41A1-945A-E1437039BA82}" type="pres">
      <dgm:prSet presAssocID="{A6864659-8BA8-4032-9657-70676E3926BD}" presName="connectorText" presStyleLbl="sibTrans2D1" presStyleIdx="0" presStyleCnt="6"/>
      <dgm:spPr/>
      <dgm:t>
        <a:bodyPr/>
        <a:lstStyle/>
        <a:p>
          <a:endParaRPr lang="en-US"/>
        </a:p>
      </dgm:t>
    </dgm:pt>
    <dgm:pt modelId="{A21324D8-5BCC-4F59-BECA-45F010CCA432}" type="pres">
      <dgm:prSet presAssocID="{69EA2DE4-AB6D-4DAA-A890-C64C4F825850}" presName="node" presStyleLbl="node1" presStyleIdx="0" presStyleCnt="6">
        <dgm:presLayoutVars>
          <dgm:bulletEnabled val="1"/>
        </dgm:presLayoutVars>
      </dgm:prSet>
      <dgm:spPr/>
      <dgm:t>
        <a:bodyPr/>
        <a:lstStyle/>
        <a:p>
          <a:endParaRPr lang="en-US"/>
        </a:p>
      </dgm:t>
    </dgm:pt>
    <dgm:pt modelId="{7219D0C3-7632-431C-B919-2DBB244117D1}" type="pres">
      <dgm:prSet presAssocID="{CF70069B-ED1E-4DF0-B708-365E3C3E92D2}" presName="parTrans" presStyleLbl="sibTrans2D1" presStyleIdx="1" presStyleCnt="6" custAng="10899673"/>
      <dgm:spPr/>
      <dgm:t>
        <a:bodyPr/>
        <a:lstStyle/>
        <a:p>
          <a:endParaRPr lang="en-US"/>
        </a:p>
      </dgm:t>
    </dgm:pt>
    <dgm:pt modelId="{A865D2A9-CFE5-4438-B6D5-3E866BDC53F3}" type="pres">
      <dgm:prSet presAssocID="{CF70069B-ED1E-4DF0-B708-365E3C3E92D2}" presName="connectorText" presStyleLbl="sibTrans2D1" presStyleIdx="1" presStyleCnt="6"/>
      <dgm:spPr/>
      <dgm:t>
        <a:bodyPr/>
        <a:lstStyle/>
        <a:p>
          <a:endParaRPr lang="en-US"/>
        </a:p>
      </dgm:t>
    </dgm:pt>
    <dgm:pt modelId="{9E156F8A-223A-4A6B-8182-AFE735327F3C}" type="pres">
      <dgm:prSet presAssocID="{F2D32D2A-4D3B-4E11-B9A1-D476938D11C3}" presName="node" presStyleLbl="node1" presStyleIdx="1" presStyleCnt="6">
        <dgm:presLayoutVars>
          <dgm:bulletEnabled val="1"/>
        </dgm:presLayoutVars>
      </dgm:prSet>
      <dgm:spPr/>
      <dgm:t>
        <a:bodyPr/>
        <a:lstStyle/>
        <a:p>
          <a:endParaRPr lang="en-US"/>
        </a:p>
      </dgm:t>
    </dgm:pt>
    <dgm:pt modelId="{5F1B0F67-802D-4A39-9E66-B6911D322FC0}" type="pres">
      <dgm:prSet presAssocID="{E8D5AB0A-A423-4F2D-B55A-1838B30EF278}" presName="parTrans" presStyleLbl="sibTrans2D1" presStyleIdx="2" presStyleCnt="6" custAng="10940377"/>
      <dgm:spPr/>
      <dgm:t>
        <a:bodyPr/>
        <a:lstStyle/>
        <a:p>
          <a:endParaRPr lang="en-US"/>
        </a:p>
      </dgm:t>
    </dgm:pt>
    <dgm:pt modelId="{E5D18D6A-246C-4E9E-90A1-933C457FD689}" type="pres">
      <dgm:prSet presAssocID="{E8D5AB0A-A423-4F2D-B55A-1838B30EF278}" presName="connectorText" presStyleLbl="sibTrans2D1" presStyleIdx="2" presStyleCnt="6"/>
      <dgm:spPr/>
      <dgm:t>
        <a:bodyPr/>
        <a:lstStyle/>
        <a:p>
          <a:endParaRPr lang="en-US"/>
        </a:p>
      </dgm:t>
    </dgm:pt>
    <dgm:pt modelId="{1EF8F15D-086A-41E1-9022-AA9DF4F66E5E}" type="pres">
      <dgm:prSet presAssocID="{46689613-9425-435F-9D8B-ACAD42A10A5F}" presName="node" presStyleLbl="node1" presStyleIdx="2" presStyleCnt="6" custScaleX="120412">
        <dgm:presLayoutVars>
          <dgm:bulletEnabled val="1"/>
        </dgm:presLayoutVars>
      </dgm:prSet>
      <dgm:spPr/>
      <dgm:t>
        <a:bodyPr/>
        <a:lstStyle/>
        <a:p>
          <a:endParaRPr lang="en-US"/>
        </a:p>
      </dgm:t>
    </dgm:pt>
    <dgm:pt modelId="{FF5A8EBD-5983-418A-822D-DEB85149A930}" type="pres">
      <dgm:prSet presAssocID="{301FD730-D740-4AC7-A8E3-5EE1F90812B7}" presName="parTrans" presStyleLbl="sibTrans2D1" presStyleIdx="3" presStyleCnt="6" custAng="10800000"/>
      <dgm:spPr/>
      <dgm:t>
        <a:bodyPr/>
        <a:lstStyle/>
        <a:p>
          <a:endParaRPr lang="en-US"/>
        </a:p>
      </dgm:t>
    </dgm:pt>
    <dgm:pt modelId="{717E1610-CBB7-4C06-8CF0-88DB32906078}" type="pres">
      <dgm:prSet presAssocID="{301FD730-D740-4AC7-A8E3-5EE1F90812B7}" presName="connectorText" presStyleLbl="sibTrans2D1" presStyleIdx="3" presStyleCnt="6"/>
      <dgm:spPr/>
      <dgm:t>
        <a:bodyPr/>
        <a:lstStyle/>
        <a:p>
          <a:endParaRPr lang="en-US"/>
        </a:p>
      </dgm:t>
    </dgm:pt>
    <dgm:pt modelId="{8FB18711-5BBC-4C14-AD0B-CE740E42AFAB}" type="pres">
      <dgm:prSet presAssocID="{B2FE9B1F-F832-4D46-881B-76A1A757131D}" presName="node" presStyleLbl="node1" presStyleIdx="3" presStyleCnt="6">
        <dgm:presLayoutVars>
          <dgm:bulletEnabled val="1"/>
        </dgm:presLayoutVars>
      </dgm:prSet>
      <dgm:spPr/>
      <dgm:t>
        <a:bodyPr/>
        <a:lstStyle/>
        <a:p>
          <a:endParaRPr lang="en-US"/>
        </a:p>
      </dgm:t>
    </dgm:pt>
    <dgm:pt modelId="{5754744F-BA63-4E0E-B4D4-9991695FCE00}" type="pres">
      <dgm:prSet presAssocID="{DCAC93CF-FBE2-4D2E-BB6A-C3D8736659C5}" presName="parTrans" presStyleLbl="sibTrans2D1" presStyleIdx="4" presStyleCnt="6" custAng="10871859"/>
      <dgm:spPr/>
      <dgm:t>
        <a:bodyPr/>
        <a:lstStyle/>
        <a:p>
          <a:endParaRPr lang="en-US"/>
        </a:p>
      </dgm:t>
    </dgm:pt>
    <dgm:pt modelId="{06D7024A-63C6-4E45-9AD5-E26F1EEA39A0}" type="pres">
      <dgm:prSet presAssocID="{DCAC93CF-FBE2-4D2E-BB6A-C3D8736659C5}" presName="connectorText" presStyleLbl="sibTrans2D1" presStyleIdx="4" presStyleCnt="6"/>
      <dgm:spPr/>
      <dgm:t>
        <a:bodyPr/>
        <a:lstStyle/>
        <a:p>
          <a:endParaRPr lang="en-US"/>
        </a:p>
      </dgm:t>
    </dgm:pt>
    <dgm:pt modelId="{C14C3B3A-D1F8-4478-ABCD-9698D3E7F2DF}" type="pres">
      <dgm:prSet presAssocID="{42E2BE86-6554-45E9-8057-65775575F3A9}" presName="node" presStyleLbl="node1" presStyleIdx="4" presStyleCnt="6">
        <dgm:presLayoutVars>
          <dgm:bulletEnabled val="1"/>
        </dgm:presLayoutVars>
      </dgm:prSet>
      <dgm:spPr/>
      <dgm:t>
        <a:bodyPr/>
        <a:lstStyle/>
        <a:p>
          <a:endParaRPr lang="en-US"/>
        </a:p>
      </dgm:t>
    </dgm:pt>
    <dgm:pt modelId="{23B9E262-798C-4644-A798-552C6E5D1FA2}" type="pres">
      <dgm:prSet presAssocID="{B93963B8-D893-470A-BFB0-16D77B71D31C}" presName="parTrans" presStyleLbl="sibTrans2D1" presStyleIdx="5" presStyleCnt="6" custAng="10596650"/>
      <dgm:spPr/>
      <dgm:t>
        <a:bodyPr/>
        <a:lstStyle/>
        <a:p>
          <a:endParaRPr lang="en-US"/>
        </a:p>
      </dgm:t>
    </dgm:pt>
    <dgm:pt modelId="{311ABA31-586F-4DB3-97BE-8329C42A1F3A}" type="pres">
      <dgm:prSet presAssocID="{B93963B8-D893-470A-BFB0-16D77B71D31C}" presName="connectorText" presStyleLbl="sibTrans2D1" presStyleIdx="5" presStyleCnt="6"/>
      <dgm:spPr/>
      <dgm:t>
        <a:bodyPr/>
        <a:lstStyle/>
        <a:p>
          <a:endParaRPr lang="en-US"/>
        </a:p>
      </dgm:t>
    </dgm:pt>
    <dgm:pt modelId="{05DF2968-6DCA-46F6-AD50-7EAAADF1CB4B}" type="pres">
      <dgm:prSet presAssocID="{5CF556D2-B164-4EB0-B72C-4CF9CA9E978F}" presName="node" presStyleLbl="node1" presStyleIdx="5" presStyleCnt="6">
        <dgm:presLayoutVars>
          <dgm:bulletEnabled val="1"/>
        </dgm:presLayoutVars>
      </dgm:prSet>
      <dgm:spPr/>
      <dgm:t>
        <a:bodyPr/>
        <a:lstStyle/>
        <a:p>
          <a:endParaRPr lang="en-US"/>
        </a:p>
      </dgm:t>
    </dgm:pt>
  </dgm:ptLst>
  <dgm:cxnLst>
    <dgm:cxn modelId="{7C256CB0-6938-43E6-993E-05A68C85651C}" type="presOf" srcId="{301FD730-D740-4AC7-A8E3-5EE1F90812B7}" destId="{717E1610-CBB7-4C06-8CF0-88DB32906078}" srcOrd="1" destOrd="0" presId="urn:microsoft.com/office/officeart/2005/8/layout/radial5"/>
    <dgm:cxn modelId="{E654AEBB-F3D9-43BA-9700-CBF87288E145}" type="presOf" srcId="{EACB2841-6F15-47DD-BF61-76FC6D8469FD}" destId="{8738D3CA-A179-49AB-BA95-D0C8ADD2076C}" srcOrd="0" destOrd="0" presId="urn:microsoft.com/office/officeart/2005/8/layout/radial5"/>
    <dgm:cxn modelId="{14D91A4B-793D-40E5-87F9-76328D66A019}" type="presOf" srcId="{69EA2DE4-AB6D-4DAA-A890-C64C4F825850}" destId="{A21324D8-5BCC-4F59-BECA-45F010CCA432}" srcOrd="0" destOrd="0" presId="urn:microsoft.com/office/officeart/2005/8/layout/radial5"/>
    <dgm:cxn modelId="{93DB943D-C584-4D36-BA2D-6B14FF0D430F}" type="presOf" srcId="{DCAC93CF-FBE2-4D2E-BB6A-C3D8736659C5}" destId="{5754744F-BA63-4E0E-B4D4-9991695FCE00}" srcOrd="0" destOrd="0" presId="urn:microsoft.com/office/officeart/2005/8/layout/radial5"/>
    <dgm:cxn modelId="{831296D3-FC19-495F-B7F1-83C4E9863F01}" type="presOf" srcId="{A6864659-8BA8-4032-9657-70676E3926BD}" destId="{70BE32E3-BDCD-41A1-945A-E1437039BA82}" srcOrd="1" destOrd="0" presId="urn:microsoft.com/office/officeart/2005/8/layout/radial5"/>
    <dgm:cxn modelId="{77D246BA-5895-437F-91D6-95FBD82DE5E4}" srcId="{6B6D63DE-213B-4781-9BAA-454C1EB23BCF}" destId="{EACB2841-6F15-47DD-BF61-76FC6D8469FD}" srcOrd="0" destOrd="0" parTransId="{1582D619-D0A4-473B-BAF6-59F8392BF7B2}" sibTransId="{B6C053AB-182C-4E36-9491-5BE83961F31C}"/>
    <dgm:cxn modelId="{0807A9DC-05F0-4B23-BEB3-71BB07173FCC}" type="presOf" srcId="{E8D5AB0A-A423-4F2D-B55A-1838B30EF278}" destId="{5F1B0F67-802D-4A39-9E66-B6911D322FC0}" srcOrd="0" destOrd="0" presId="urn:microsoft.com/office/officeart/2005/8/layout/radial5"/>
    <dgm:cxn modelId="{F31CEC84-F916-45F3-98AF-8CA94A6B6551}" type="presOf" srcId="{CF70069B-ED1E-4DF0-B708-365E3C3E92D2}" destId="{A865D2A9-CFE5-4438-B6D5-3E866BDC53F3}" srcOrd="1" destOrd="0" presId="urn:microsoft.com/office/officeart/2005/8/layout/radial5"/>
    <dgm:cxn modelId="{FC25912E-30B8-49E4-8511-E540A0BE9AA8}" type="presOf" srcId="{B2FE9B1F-F832-4D46-881B-76A1A757131D}" destId="{8FB18711-5BBC-4C14-AD0B-CE740E42AFAB}" srcOrd="0" destOrd="0" presId="urn:microsoft.com/office/officeart/2005/8/layout/radial5"/>
    <dgm:cxn modelId="{53973464-1FA9-4D37-A8F1-1EC122E5CAAE}" srcId="{EACB2841-6F15-47DD-BF61-76FC6D8469FD}" destId="{42E2BE86-6554-45E9-8057-65775575F3A9}" srcOrd="4" destOrd="0" parTransId="{DCAC93CF-FBE2-4D2E-BB6A-C3D8736659C5}" sibTransId="{569C54BE-AB1F-4A06-9572-62D1FF605ED1}"/>
    <dgm:cxn modelId="{5C49CA8A-8914-4C24-BA77-CF00D5526CBB}" srcId="{EACB2841-6F15-47DD-BF61-76FC6D8469FD}" destId="{69EA2DE4-AB6D-4DAA-A890-C64C4F825850}" srcOrd="0" destOrd="0" parTransId="{A6864659-8BA8-4032-9657-70676E3926BD}" sibTransId="{A64A3A94-9341-463C-BFD2-823307B03EC6}"/>
    <dgm:cxn modelId="{0913FA92-CCD0-4DB3-9A6C-707DFB887319}" srcId="{EACB2841-6F15-47DD-BF61-76FC6D8469FD}" destId="{F2D32D2A-4D3B-4E11-B9A1-D476938D11C3}" srcOrd="1" destOrd="0" parTransId="{CF70069B-ED1E-4DF0-B708-365E3C3E92D2}" sibTransId="{D970D953-1927-4FAD-81FB-9BAAFF567314}"/>
    <dgm:cxn modelId="{709E356D-369F-4F86-9230-4741CCB22987}" srcId="{EACB2841-6F15-47DD-BF61-76FC6D8469FD}" destId="{5CF556D2-B164-4EB0-B72C-4CF9CA9E978F}" srcOrd="5" destOrd="0" parTransId="{B93963B8-D893-470A-BFB0-16D77B71D31C}" sibTransId="{104EDA57-7E87-4E91-9CCF-447996102590}"/>
    <dgm:cxn modelId="{F66FE5C6-B6B4-4407-9F86-26777881695A}" type="presOf" srcId="{E8D5AB0A-A423-4F2D-B55A-1838B30EF278}" destId="{E5D18D6A-246C-4E9E-90A1-933C457FD689}" srcOrd="1" destOrd="0" presId="urn:microsoft.com/office/officeart/2005/8/layout/radial5"/>
    <dgm:cxn modelId="{C401671E-B7FE-4713-9506-B7D513979148}" type="presOf" srcId="{A6864659-8BA8-4032-9657-70676E3926BD}" destId="{2FD1143D-0545-4D29-A7B7-E28650F30D1A}" srcOrd="0" destOrd="0" presId="urn:microsoft.com/office/officeart/2005/8/layout/radial5"/>
    <dgm:cxn modelId="{87F67062-4727-4857-B4C5-B0CF53D12C1D}" type="presOf" srcId="{F2D32D2A-4D3B-4E11-B9A1-D476938D11C3}" destId="{9E156F8A-223A-4A6B-8182-AFE735327F3C}" srcOrd="0" destOrd="0" presId="urn:microsoft.com/office/officeart/2005/8/layout/radial5"/>
    <dgm:cxn modelId="{AD4CA98E-CE79-4F67-9126-7F2E9533F87D}" type="presOf" srcId="{5CF556D2-B164-4EB0-B72C-4CF9CA9E978F}" destId="{05DF2968-6DCA-46F6-AD50-7EAAADF1CB4B}" srcOrd="0" destOrd="0" presId="urn:microsoft.com/office/officeart/2005/8/layout/radial5"/>
    <dgm:cxn modelId="{D4CD580A-3718-4EE2-9E8F-6D67313CF777}" type="presOf" srcId="{42E2BE86-6554-45E9-8057-65775575F3A9}" destId="{C14C3B3A-D1F8-4478-ABCD-9698D3E7F2DF}" srcOrd="0" destOrd="0" presId="urn:microsoft.com/office/officeart/2005/8/layout/radial5"/>
    <dgm:cxn modelId="{47CC16F3-4F70-492A-8430-A1FAFFA4C8E0}" type="presOf" srcId="{B93963B8-D893-470A-BFB0-16D77B71D31C}" destId="{23B9E262-798C-4644-A798-552C6E5D1FA2}" srcOrd="0" destOrd="0" presId="urn:microsoft.com/office/officeart/2005/8/layout/radial5"/>
    <dgm:cxn modelId="{9349AAB3-8E46-4B40-B02B-913661632268}" srcId="{EACB2841-6F15-47DD-BF61-76FC6D8469FD}" destId="{46689613-9425-435F-9D8B-ACAD42A10A5F}" srcOrd="2" destOrd="0" parTransId="{E8D5AB0A-A423-4F2D-B55A-1838B30EF278}" sibTransId="{12983916-CEBC-48C2-A920-FC74B5A2875A}"/>
    <dgm:cxn modelId="{A4210F9F-100E-414B-AA74-842D43023451}" type="presOf" srcId="{6B6D63DE-213B-4781-9BAA-454C1EB23BCF}" destId="{4F24AAFA-892A-40B3-9365-FD5219DD1190}" srcOrd="0" destOrd="0" presId="urn:microsoft.com/office/officeart/2005/8/layout/radial5"/>
    <dgm:cxn modelId="{805CC378-6531-4F3F-8C52-2A13E263C650}" type="presOf" srcId="{DCAC93CF-FBE2-4D2E-BB6A-C3D8736659C5}" destId="{06D7024A-63C6-4E45-9AD5-E26F1EEA39A0}" srcOrd="1" destOrd="0" presId="urn:microsoft.com/office/officeart/2005/8/layout/radial5"/>
    <dgm:cxn modelId="{C2ED2304-75BD-4DCF-B2E0-00854ACE4212}" type="presOf" srcId="{B93963B8-D893-470A-BFB0-16D77B71D31C}" destId="{311ABA31-586F-4DB3-97BE-8329C42A1F3A}" srcOrd="1" destOrd="0" presId="urn:microsoft.com/office/officeart/2005/8/layout/radial5"/>
    <dgm:cxn modelId="{C1C023E0-1D11-447D-85E0-814A167786D1}" srcId="{EACB2841-6F15-47DD-BF61-76FC6D8469FD}" destId="{B2FE9B1F-F832-4D46-881B-76A1A757131D}" srcOrd="3" destOrd="0" parTransId="{301FD730-D740-4AC7-A8E3-5EE1F90812B7}" sibTransId="{2AFD73EE-4447-4B8D-B279-229C68800EB9}"/>
    <dgm:cxn modelId="{EA473357-44DB-484A-98CF-8E40A09109FF}" type="presOf" srcId="{CF70069B-ED1E-4DF0-B708-365E3C3E92D2}" destId="{7219D0C3-7632-431C-B919-2DBB244117D1}" srcOrd="0" destOrd="0" presId="urn:microsoft.com/office/officeart/2005/8/layout/radial5"/>
    <dgm:cxn modelId="{590748FE-B83E-40BA-8B10-7D10A7CC1F5B}" type="presOf" srcId="{301FD730-D740-4AC7-A8E3-5EE1F90812B7}" destId="{FF5A8EBD-5983-418A-822D-DEB85149A930}" srcOrd="0" destOrd="0" presId="urn:microsoft.com/office/officeart/2005/8/layout/radial5"/>
    <dgm:cxn modelId="{1CF5C90D-A583-4EA3-AC1A-8D0B9C6074EA}" type="presOf" srcId="{46689613-9425-435F-9D8B-ACAD42A10A5F}" destId="{1EF8F15D-086A-41E1-9022-AA9DF4F66E5E}" srcOrd="0" destOrd="0" presId="urn:microsoft.com/office/officeart/2005/8/layout/radial5"/>
    <dgm:cxn modelId="{D5EB3028-2162-4F5D-821D-200AB467777D}" type="presParOf" srcId="{4F24AAFA-892A-40B3-9365-FD5219DD1190}" destId="{8738D3CA-A179-49AB-BA95-D0C8ADD2076C}" srcOrd="0" destOrd="0" presId="urn:microsoft.com/office/officeart/2005/8/layout/radial5"/>
    <dgm:cxn modelId="{5914F6EC-031C-4F3C-9BBA-0A3851774A98}" type="presParOf" srcId="{4F24AAFA-892A-40B3-9365-FD5219DD1190}" destId="{2FD1143D-0545-4D29-A7B7-E28650F30D1A}" srcOrd="1" destOrd="0" presId="urn:microsoft.com/office/officeart/2005/8/layout/radial5"/>
    <dgm:cxn modelId="{77448302-A2B2-4711-8B67-6C479425D042}" type="presParOf" srcId="{2FD1143D-0545-4D29-A7B7-E28650F30D1A}" destId="{70BE32E3-BDCD-41A1-945A-E1437039BA82}" srcOrd="0" destOrd="0" presId="urn:microsoft.com/office/officeart/2005/8/layout/radial5"/>
    <dgm:cxn modelId="{38BDCCDA-5160-4964-91CB-83F0FB1E0F8D}" type="presParOf" srcId="{4F24AAFA-892A-40B3-9365-FD5219DD1190}" destId="{A21324D8-5BCC-4F59-BECA-45F010CCA432}" srcOrd="2" destOrd="0" presId="urn:microsoft.com/office/officeart/2005/8/layout/radial5"/>
    <dgm:cxn modelId="{FA385D49-F158-4831-A7E1-BECC3B49F3A3}" type="presParOf" srcId="{4F24AAFA-892A-40B3-9365-FD5219DD1190}" destId="{7219D0C3-7632-431C-B919-2DBB244117D1}" srcOrd="3" destOrd="0" presId="urn:microsoft.com/office/officeart/2005/8/layout/radial5"/>
    <dgm:cxn modelId="{5E32537D-1CEA-475B-9047-C55A1E5C0E40}" type="presParOf" srcId="{7219D0C3-7632-431C-B919-2DBB244117D1}" destId="{A865D2A9-CFE5-4438-B6D5-3E866BDC53F3}" srcOrd="0" destOrd="0" presId="urn:microsoft.com/office/officeart/2005/8/layout/radial5"/>
    <dgm:cxn modelId="{CEF4BBA5-15FE-4160-943A-1FA4E2AE249C}" type="presParOf" srcId="{4F24AAFA-892A-40B3-9365-FD5219DD1190}" destId="{9E156F8A-223A-4A6B-8182-AFE735327F3C}" srcOrd="4" destOrd="0" presId="urn:microsoft.com/office/officeart/2005/8/layout/radial5"/>
    <dgm:cxn modelId="{7FCE9F38-DC2D-4716-BC90-CB8FC0997247}" type="presParOf" srcId="{4F24AAFA-892A-40B3-9365-FD5219DD1190}" destId="{5F1B0F67-802D-4A39-9E66-B6911D322FC0}" srcOrd="5" destOrd="0" presId="urn:microsoft.com/office/officeart/2005/8/layout/radial5"/>
    <dgm:cxn modelId="{165C43DA-8CD8-4CF3-9DE4-B4E77AC73E7F}" type="presParOf" srcId="{5F1B0F67-802D-4A39-9E66-B6911D322FC0}" destId="{E5D18D6A-246C-4E9E-90A1-933C457FD689}" srcOrd="0" destOrd="0" presId="urn:microsoft.com/office/officeart/2005/8/layout/radial5"/>
    <dgm:cxn modelId="{BAB70EA0-DFD0-4D8D-9AFF-CF7E5284E463}" type="presParOf" srcId="{4F24AAFA-892A-40B3-9365-FD5219DD1190}" destId="{1EF8F15D-086A-41E1-9022-AA9DF4F66E5E}" srcOrd="6" destOrd="0" presId="urn:microsoft.com/office/officeart/2005/8/layout/radial5"/>
    <dgm:cxn modelId="{B0892AE8-CC99-47D0-9C5A-310DF6E5FFA5}" type="presParOf" srcId="{4F24AAFA-892A-40B3-9365-FD5219DD1190}" destId="{FF5A8EBD-5983-418A-822D-DEB85149A930}" srcOrd="7" destOrd="0" presId="urn:microsoft.com/office/officeart/2005/8/layout/radial5"/>
    <dgm:cxn modelId="{7E615A4D-95B0-4C24-BEBC-0DF1396FE128}" type="presParOf" srcId="{FF5A8EBD-5983-418A-822D-DEB85149A930}" destId="{717E1610-CBB7-4C06-8CF0-88DB32906078}" srcOrd="0" destOrd="0" presId="urn:microsoft.com/office/officeart/2005/8/layout/radial5"/>
    <dgm:cxn modelId="{FF8964DA-4B41-4409-B75A-EC7EEEFCCE19}" type="presParOf" srcId="{4F24AAFA-892A-40B3-9365-FD5219DD1190}" destId="{8FB18711-5BBC-4C14-AD0B-CE740E42AFAB}" srcOrd="8" destOrd="0" presId="urn:microsoft.com/office/officeart/2005/8/layout/radial5"/>
    <dgm:cxn modelId="{76367767-A84F-4F16-B15E-7A3634ECD71B}" type="presParOf" srcId="{4F24AAFA-892A-40B3-9365-FD5219DD1190}" destId="{5754744F-BA63-4E0E-B4D4-9991695FCE00}" srcOrd="9" destOrd="0" presId="urn:microsoft.com/office/officeart/2005/8/layout/radial5"/>
    <dgm:cxn modelId="{946F3225-D288-4AB7-B208-3D26B1D7D35C}" type="presParOf" srcId="{5754744F-BA63-4E0E-B4D4-9991695FCE00}" destId="{06D7024A-63C6-4E45-9AD5-E26F1EEA39A0}" srcOrd="0" destOrd="0" presId="urn:microsoft.com/office/officeart/2005/8/layout/radial5"/>
    <dgm:cxn modelId="{B82961FD-4FAB-4837-BC61-30C8843C1645}" type="presParOf" srcId="{4F24AAFA-892A-40B3-9365-FD5219DD1190}" destId="{C14C3B3A-D1F8-4478-ABCD-9698D3E7F2DF}" srcOrd="10" destOrd="0" presId="urn:microsoft.com/office/officeart/2005/8/layout/radial5"/>
    <dgm:cxn modelId="{3EE69938-0DAF-46D6-B2AE-4023C65FABB0}" type="presParOf" srcId="{4F24AAFA-892A-40B3-9365-FD5219DD1190}" destId="{23B9E262-798C-4644-A798-552C6E5D1FA2}" srcOrd="11" destOrd="0" presId="urn:microsoft.com/office/officeart/2005/8/layout/radial5"/>
    <dgm:cxn modelId="{6323D0DE-B137-412A-BB38-E75C92CB93AB}" type="presParOf" srcId="{23B9E262-798C-4644-A798-552C6E5D1FA2}" destId="{311ABA31-586F-4DB3-97BE-8329C42A1F3A}" srcOrd="0" destOrd="0" presId="urn:microsoft.com/office/officeart/2005/8/layout/radial5"/>
    <dgm:cxn modelId="{5170A527-C4BC-466A-B1A6-1829DEF81AA4}" type="presParOf" srcId="{4F24AAFA-892A-40B3-9365-FD5219DD1190}" destId="{05DF2968-6DCA-46F6-AD50-7EAAADF1CB4B}" srcOrd="12" destOrd="0" presId="urn:microsoft.com/office/officeart/2005/8/layout/radial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738D3CA-A179-49AB-BA95-D0C8ADD2076C}">
      <dsp:nvSpPr>
        <dsp:cNvPr id="0" name=""/>
        <dsp:cNvSpPr/>
      </dsp:nvSpPr>
      <dsp:spPr>
        <a:xfrm>
          <a:off x="2895866" y="1874452"/>
          <a:ext cx="1543012" cy="1204095"/>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t>USC  </a:t>
          </a:r>
          <a:r>
            <a:rPr lang="en-US" sz="1800" kern="1200" dirty="0"/>
            <a:t>ARRA Reporting System</a:t>
          </a:r>
        </a:p>
      </dsp:txBody>
      <dsp:txXfrm>
        <a:off x="2895866" y="1874452"/>
        <a:ext cx="1543012" cy="1204095"/>
      </dsp:txXfrm>
    </dsp:sp>
    <dsp:sp modelId="{2FD1143D-0545-4D29-A7B7-E28650F30D1A}">
      <dsp:nvSpPr>
        <dsp:cNvPr id="0" name=""/>
        <dsp:cNvSpPr/>
      </dsp:nvSpPr>
      <dsp:spPr>
        <a:xfrm rot="5400000">
          <a:off x="3516516" y="1377062"/>
          <a:ext cx="301713"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5400000">
        <a:off x="3516516" y="1377062"/>
        <a:ext cx="301713" cy="442586"/>
      </dsp:txXfrm>
    </dsp:sp>
    <dsp:sp modelId="{A21324D8-5BCC-4F59-BECA-45F010CCA432}">
      <dsp:nvSpPr>
        <dsp:cNvPr id="0" name=""/>
        <dsp:cNvSpPr/>
      </dsp:nvSpPr>
      <dsp:spPr>
        <a:xfrm>
          <a:off x="3016510" y="3457"/>
          <a:ext cx="1301725"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SCRF</a:t>
          </a:r>
        </a:p>
      </dsp:txBody>
      <dsp:txXfrm>
        <a:off x="3016510" y="3457"/>
        <a:ext cx="1301725" cy="1301725"/>
      </dsp:txXfrm>
    </dsp:sp>
    <dsp:sp modelId="{7219D0C3-7632-431C-B919-2DBB244117D1}">
      <dsp:nvSpPr>
        <dsp:cNvPr id="0" name=""/>
        <dsp:cNvSpPr/>
      </dsp:nvSpPr>
      <dsp:spPr>
        <a:xfrm rot="9099673">
          <a:off x="4358144" y="1786751"/>
          <a:ext cx="241234"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9099673">
        <a:off x="4358144" y="1786751"/>
        <a:ext cx="241234" cy="442586"/>
      </dsp:txXfrm>
    </dsp:sp>
    <dsp:sp modelId="{9E156F8A-223A-4A6B-8182-AFE735327F3C}">
      <dsp:nvSpPr>
        <dsp:cNvPr id="0" name=""/>
        <dsp:cNvSpPr/>
      </dsp:nvSpPr>
      <dsp:spPr>
        <a:xfrm>
          <a:off x="4594564" y="914547"/>
          <a:ext cx="1301725"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SAM Accounts</a:t>
          </a:r>
        </a:p>
      </dsp:txBody>
      <dsp:txXfrm>
        <a:off x="4594564" y="914547"/>
        <a:ext cx="1301725" cy="1301725"/>
      </dsp:txXfrm>
    </dsp:sp>
    <dsp:sp modelId="{5F1B0F67-802D-4A39-9E66-B6911D322FC0}">
      <dsp:nvSpPr>
        <dsp:cNvPr id="0" name=""/>
        <dsp:cNvSpPr/>
      </dsp:nvSpPr>
      <dsp:spPr>
        <a:xfrm rot="12740377">
          <a:off x="4343854" y="2701308"/>
          <a:ext cx="192378"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2740377">
        <a:off x="4343854" y="2701308"/>
        <a:ext cx="192378" cy="442586"/>
      </dsp:txXfrm>
    </dsp:sp>
    <dsp:sp modelId="{1EF8F15D-086A-41E1-9022-AA9DF4F66E5E}">
      <dsp:nvSpPr>
        <dsp:cNvPr id="0" name=""/>
        <dsp:cNvSpPr/>
      </dsp:nvSpPr>
      <dsp:spPr>
        <a:xfrm>
          <a:off x="4461710" y="2736727"/>
          <a:ext cx="1567433"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SAM </a:t>
          </a:r>
          <a:r>
            <a:rPr lang="en-US" sz="1800" b="0" kern="1200" dirty="0" err="1"/>
            <a:t>Subawards</a:t>
          </a:r>
          <a:endParaRPr lang="en-US" sz="1800" b="0" kern="1200" dirty="0"/>
        </a:p>
      </dsp:txBody>
      <dsp:txXfrm>
        <a:off x="4461710" y="2736727"/>
        <a:ext cx="1567433" cy="1301725"/>
      </dsp:txXfrm>
    </dsp:sp>
    <dsp:sp modelId="{FF5A8EBD-5983-418A-822D-DEB85149A930}">
      <dsp:nvSpPr>
        <dsp:cNvPr id="0" name=""/>
        <dsp:cNvSpPr/>
      </dsp:nvSpPr>
      <dsp:spPr>
        <a:xfrm rot="16200000">
          <a:off x="3516516" y="3133350"/>
          <a:ext cx="301713"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6200000">
        <a:off x="3516516" y="3133350"/>
        <a:ext cx="301713" cy="442586"/>
      </dsp:txXfrm>
    </dsp:sp>
    <dsp:sp modelId="{8FB18711-5BBC-4C14-AD0B-CE740E42AFAB}">
      <dsp:nvSpPr>
        <dsp:cNvPr id="0" name=""/>
        <dsp:cNvSpPr/>
      </dsp:nvSpPr>
      <dsp:spPr>
        <a:xfrm>
          <a:off x="3016510" y="3647817"/>
          <a:ext cx="1301725"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Business Officers</a:t>
          </a:r>
        </a:p>
      </dsp:txBody>
      <dsp:txXfrm>
        <a:off x="3016510" y="3647817"/>
        <a:ext cx="1301725" cy="1301725"/>
      </dsp:txXfrm>
    </dsp:sp>
    <dsp:sp modelId="{5754744F-BA63-4E0E-B4D4-9991695FCE00}">
      <dsp:nvSpPr>
        <dsp:cNvPr id="0" name=""/>
        <dsp:cNvSpPr/>
      </dsp:nvSpPr>
      <dsp:spPr>
        <a:xfrm rot="19871859">
          <a:off x="2735367" y="2723662"/>
          <a:ext cx="241234"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9871859">
        <a:off x="2735367" y="2723662"/>
        <a:ext cx="241234" cy="442586"/>
      </dsp:txXfrm>
    </dsp:sp>
    <dsp:sp modelId="{C14C3B3A-D1F8-4478-ABCD-9698D3E7F2DF}">
      <dsp:nvSpPr>
        <dsp:cNvPr id="0" name=""/>
        <dsp:cNvSpPr/>
      </dsp:nvSpPr>
      <dsp:spPr>
        <a:xfrm>
          <a:off x="1438455" y="2736727"/>
          <a:ext cx="1301725"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PIs</a:t>
          </a:r>
        </a:p>
      </dsp:txBody>
      <dsp:txXfrm>
        <a:off x="1438455" y="2736727"/>
        <a:ext cx="1301725" cy="1301725"/>
      </dsp:txXfrm>
    </dsp:sp>
    <dsp:sp modelId="{23B9E262-798C-4644-A798-552C6E5D1FA2}">
      <dsp:nvSpPr>
        <dsp:cNvPr id="0" name=""/>
        <dsp:cNvSpPr/>
      </dsp:nvSpPr>
      <dsp:spPr>
        <a:xfrm rot="1596650">
          <a:off x="2735367" y="1786751"/>
          <a:ext cx="241234" cy="44258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596650">
        <a:off x="2735367" y="1786751"/>
        <a:ext cx="241234" cy="442586"/>
      </dsp:txXfrm>
    </dsp:sp>
    <dsp:sp modelId="{05DF2968-6DCA-46F6-AD50-7EAAADF1CB4B}">
      <dsp:nvSpPr>
        <dsp:cNvPr id="0" name=""/>
        <dsp:cNvSpPr/>
      </dsp:nvSpPr>
      <dsp:spPr>
        <a:xfrm>
          <a:off x="1438455" y="914547"/>
          <a:ext cx="1301725" cy="1301725"/>
        </a:xfrm>
        <a:prstGeom prst="ellipse">
          <a:avLst/>
        </a:prstGeom>
        <a:solidFill>
          <a:schemeClr val="bg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0" kern="1200" dirty="0"/>
            <a:t>CGA</a:t>
          </a:r>
        </a:p>
      </dsp:txBody>
      <dsp:txXfrm>
        <a:off x="1438455" y="914547"/>
        <a:ext cx="1301725" cy="130172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1A3F56-9CA3-4810-828E-42F621AB64F3}" type="datetimeFigureOut">
              <a:rPr lang="en-US" smtClean="0"/>
              <a:pPr/>
              <a:t>9/18/2009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DDB39E-591C-4B80-806E-37E39E1C066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2DDB39E-591C-4B80-806E-37E39E1C066E}"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2DDB39E-591C-4B80-806E-37E39E1C066E}"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0"/>
              </a:spcBef>
            </a:pPr>
            <a:r>
              <a:rPr lang="en-US" sz="2800" dirty="0" smtClean="0"/>
              <a:t>Not “Business as Usual”</a:t>
            </a:r>
          </a:p>
          <a:p>
            <a:pPr>
              <a:spcBef>
                <a:spcPct val="0"/>
              </a:spcBef>
            </a:pPr>
            <a:endParaRPr lang="en-US" sz="1000" dirty="0" smtClean="0">
              <a:solidFill>
                <a:schemeClr val="tx1"/>
              </a:solidFill>
            </a:endParaRPr>
          </a:p>
          <a:p>
            <a:pPr lvl="1" indent="-457200">
              <a:spcBef>
                <a:spcPct val="0"/>
              </a:spcBef>
              <a:buFont typeface="Wingdings" pitchFamily="2" charset="2"/>
              <a:buChar char="Ø"/>
            </a:pPr>
            <a:r>
              <a:rPr lang="en-US" dirty="0" smtClean="0">
                <a:solidFill>
                  <a:schemeClr val="tx1"/>
                </a:solidFill>
              </a:rPr>
              <a:t> </a:t>
            </a:r>
            <a:r>
              <a:rPr lang="en-US" sz="2000" dirty="0" smtClean="0">
                <a:solidFill>
                  <a:schemeClr val="tx1"/>
                </a:solidFill>
              </a:rPr>
              <a:t>Generally, funds must be spent in two years (unless NSF or </a:t>
            </a:r>
          </a:p>
          <a:p>
            <a:pPr lvl="1" indent="-457200">
              <a:spcBef>
                <a:spcPct val="0"/>
              </a:spcBef>
            </a:pPr>
            <a:r>
              <a:rPr lang="en-US" sz="2000" dirty="0" smtClean="0">
                <a:solidFill>
                  <a:schemeClr val="tx1"/>
                </a:solidFill>
              </a:rPr>
              <a:t>    	construction) or we lose the money</a:t>
            </a:r>
          </a:p>
          <a:p>
            <a:pPr lvl="1" indent="-457200">
              <a:spcBef>
                <a:spcPct val="0"/>
              </a:spcBef>
              <a:buFont typeface="Wingdings" pitchFamily="2" charset="2"/>
              <a:buChar char="Ø"/>
            </a:pPr>
            <a:endParaRPr lang="en-US" sz="2000" dirty="0" smtClean="0">
              <a:solidFill>
                <a:schemeClr val="tx1"/>
              </a:solidFill>
            </a:endParaRPr>
          </a:p>
          <a:p>
            <a:pPr lvl="1" indent="-457200">
              <a:spcBef>
                <a:spcPct val="0"/>
              </a:spcBef>
              <a:buFont typeface="Wingdings" pitchFamily="2" charset="2"/>
              <a:buChar char="Ø"/>
            </a:pPr>
            <a:r>
              <a:rPr lang="en-US" sz="2000" dirty="0" smtClean="0">
                <a:solidFill>
                  <a:schemeClr val="tx1"/>
                </a:solidFill>
              </a:rPr>
              <a:t> Must spend the ARRA funds AND the non-ARRA funds at an </a:t>
            </a:r>
          </a:p>
          <a:p>
            <a:pPr lvl="1" indent="-457200">
              <a:spcBef>
                <a:spcPct val="0"/>
              </a:spcBef>
            </a:pPr>
            <a:r>
              <a:rPr lang="en-US" sz="2000" dirty="0" smtClean="0">
                <a:solidFill>
                  <a:schemeClr val="tx1"/>
                </a:solidFill>
              </a:rPr>
              <a:t>    	appropriate rate (we can’t “hoard” funds for a rainy day)</a:t>
            </a:r>
          </a:p>
          <a:p>
            <a:pPr lvl="1" indent="-457200">
              <a:spcBef>
                <a:spcPct val="0"/>
              </a:spcBef>
              <a:buFont typeface="Wingdings" pitchFamily="2" charset="2"/>
              <a:buChar char="Ø"/>
            </a:pPr>
            <a:endParaRPr lang="en-US" sz="2000" dirty="0" smtClean="0">
              <a:solidFill>
                <a:schemeClr val="tx1"/>
              </a:solidFill>
            </a:endParaRPr>
          </a:p>
          <a:p>
            <a:pPr lvl="1" indent="-457200">
              <a:spcBef>
                <a:spcPct val="0"/>
              </a:spcBef>
              <a:buFont typeface="Wingdings" pitchFamily="2" charset="2"/>
              <a:buChar char="Ø"/>
            </a:pPr>
            <a:r>
              <a:rPr lang="en-US" sz="2000" dirty="0" smtClean="0">
                <a:solidFill>
                  <a:schemeClr val="tx1"/>
                </a:solidFill>
              </a:rPr>
              <a:t> Only $25,000 can be spent internationally and that must </a:t>
            </a:r>
          </a:p>
          <a:p>
            <a:pPr lvl="1" indent="-457200">
              <a:spcBef>
                <a:spcPct val="0"/>
              </a:spcBef>
            </a:pPr>
            <a:r>
              <a:rPr lang="en-US" sz="2000" dirty="0" smtClean="0">
                <a:solidFill>
                  <a:schemeClr val="tx1"/>
                </a:solidFill>
              </a:rPr>
              <a:t>    	have prior approval</a:t>
            </a:r>
          </a:p>
          <a:p>
            <a:pPr lvl="1" indent="-457200">
              <a:spcBef>
                <a:spcPct val="0"/>
              </a:spcBef>
            </a:pPr>
            <a:endParaRPr lang="en-US" sz="2000" dirty="0" smtClean="0">
              <a:solidFill>
                <a:schemeClr val="tx1"/>
              </a:solidFill>
            </a:endParaRPr>
          </a:p>
          <a:p>
            <a:pPr lvl="1" indent="-457200">
              <a:spcBef>
                <a:spcPct val="0"/>
              </a:spcBef>
              <a:buFont typeface="Wingdings" pitchFamily="2" charset="2"/>
              <a:buChar char="Ø"/>
            </a:pPr>
            <a:r>
              <a:rPr lang="en-US" sz="2000" dirty="0" smtClean="0">
                <a:solidFill>
                  <a:schemeClr val="tx1"/>
                </a:solidFill>
              </a:rPr>
              <a:t> You may hire foreign graduate students</a:t>
            </a:r>
            <a:endParaRPr lang="en-US" sz="2000" dirty="0" smtClean="0"/>
          </a:p>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2DDB39E-591C-4B80-806E-37E39E1C066E}"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5CCB0D4-C525-4D30-9B1B-C94A5C855A4A}"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ARRA accounts carry a unique identifier to assist tracking expenditures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solidFill>
                <a:schemeClr val="tx1"/>
              </a:solidFill>
            </a:endParaRPr>
          </a:p>
          <a:p>
            <a:pPr>
              <a:spcBef>
                <a:spcPct val="0"/>
              </a:spcBef>
            </a:pPr>
            <a:r>
              <a:rPr lang="en-US" dirty="0" smtClean="0">
                <a:solidFill>
                  <a:schemeClr val="tx1"/>
                </a:solidFill>
              </a:rPr>
              <a:t>ARRA Reporting Requirements are in addition to current sponsor reporting requirements</a:t>
            </a:r>
          </a:p>
          <a:p>
            <a:pPr lvl="1">
              <a:spcBef>
                <a:spcPct val="0"/>
              </a:spcBef>
            </a:pPr>
            <a:endParaRPr lang="en-US" dirty="0" smtClean="0">
              <a:solidFill>
                <a:schemeClr val="tx1"/>
              </a:solidFill>
            </a:endParaRPr>
          </a:p>
          <a:p>
            <a:pPr>
              <a:spcBef>
                <a:spcPct val="0"/>
              </a:spcBef>
            </a:pPr>
            <a:r>
              <a:rPr lang="en-US" dirty="0" smtClean="0"/>
              <a:t>Additional data delegated by prime recipient </a:t>
            </a:r>
            <a:r>
              <a:rPr lang="en-US" dirty="0" smtClean="0">
                <a:solidFill>
                  <a:schemeClr val="tx1"/>
                </a:solidFill>
              </a:rPr>
              <a:t>reporting is required for sub-recipients and vendors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solidFill>
                <a:schemeClr val="tx1"/>
              </a:solidFill>
            </a:endParaRPr>
          </a:p>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2DDB39E-591C-4B80-806E-37E39E1C066E}"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pitchFamily="18" charset="0"/>
                <a:cs typeface="Times New Roman" pitchFamily="18" charset="0"/>
              </a:rPr>
              <a:t>Only compensated employment in the US should be counted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pitchFamily="18" charset="0"/>
                <a:cs typeface="Times New Roman" pitchFamily="18" charset="0"/>
              </a:rPr>
              <a:t>Created and Retained are combined and reported together</a:t>
            </a:r>
            <a:r>
              <a:rPr lang="en-US" sz="1200" baseline="0" dirty="0" smtClean="0">
                <a:latin typeface="Times New Roman" pitchFamily="18" charset="0"/>
                <a:cs typeface="Times New Roman" pitchFamily="18" charset="0"/>
              </a:rPr>
              <a:t>.  They are not separate fields</a:t>
            </a:r>
            <a:endParaRPr lang="en-US" sz="1200" dirty="0" smtClean="0">
              <a:latin typeface="Times New Roman" pitchFamily="18" charset="0"/>
              <a:cs typeface="Times New Roman" pitchFamily="18" charset="0"/>
            </a:endParaRP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pitchFamily="18" charset="0"/>
                <a:cs typeface="Times New Roman" pitchFamily="18" charset="0"/>
              </a:rPr>
              <a:t>If an individual works</a:t>
            </a:r>
            <a:r>
              <a:rPr lang="en-US" sz="1200" baseline="0" dirty="0" smtClean="0">
                <a:latin typeface="Times New Roman" pitchFamily="18" charset="0"/>
                <a:cs typeface="Times New Roman" pitchFamily="18" charset="0"/>
              </a:rPr>
              <a:t> on the funded project, and the associated personnel costs are charged to the ARRA award, this should be reported as job retained (or created if hired specifically to work on the project).</a:t>
            </a:r>
            <a:endParaRPr lang="en-US" sz="1200" dirty="0" smtClean="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0"/>
          </p:nvPr>
        </p:nvSpPr>
        <p:spPr/>
        <p:txBody>
          <a:bodyPr/>
          <a:lstStyle/>
          <a:p>
            <a:fld id="{148445DF-6144-480E-9D76-21083C9DE73E}"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SAM is collecting data from sub-recipients and may contact PI for</a:t>
            </a:r>
            <a:r>
              <a:rPr lang="en-US" baseline="0" dirty="0" smtClean="0"/>
              <a:t> verification in some cases.</a:t>
            </a:r>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stable small</a:t>
            </a:r>
            <a:r>
              <a:rPr lang="en-US" baseline="0" dirty="0" smtClean="0"/>
              <a:t> scale projects this is unlikely to change much over the course of the project.  Larger scale/long term projects may require more updating.  It is “cumulative” reporting.</a:t>
            </a:r>
          </a:p>
          <a:p>
            <a:endParaRPr lang="en-US" baseline="0" dirty="0" smtClean="0"/>
          </a:p>
          <a:p>
            <a:r>
              <a:rPr lang="en-US" baseline="0" dirty="0" smtClean="0"/>
              <a:t>Discuss OMB model of ARRA time/money / totals</a:t>
            </a:r>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Lab technician, graduate assistant,</a:t>
            </a:r>
            <a:r>
              <a:rPr lang="en-US" baseline="0" dirty="0" smtClean="0"/>
              <a:t> post-doctoral associate</a:t>
            </a:r>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2DDB39E-591C-4B80-806E-37E39E1C066E}"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2DDB39E-591C-4B80-806E-37E39E1C066E}"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F9C5D78-AFCB-4D95-B915-3DB4A563830C}" type="datetimeFigureOut">
              <a:rPr lang="en-US" smtClean="0"/>
              <a:pPr/>
              <a:t>9/18/2009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9C5D78-AFCB-4D95-B915-3DB4A563830C}" type="datetimeFigureOut">
              <a:rPr lang="en-US" smtClean="0"/>
              <a:pPr/>
              <a:t>9/18/2009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9C5D78-AFCB-4D95-B915-3DB4A563830C}" type="datetimeFigureOut">
              <a:rPr lang="en-US" smtClean="0"/>
              <a:pPr/>
              <a:t>9/18/2009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F9C5D78-AFCB-4D95-B915-3DB4A563830C}" type="datetimeFigureOut">
              <a:rPr lang="en-US" smtClean="0"/>
              <a:pPr/>
              <a:t>9/18/2009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F9C5D78-AFCB-4D95-B915-3DB4A563830C}" type="datetimeFigureOut">
              <a:rPr lang="en-US" smtClean="0"/>
              <a:pPr/>
              <a:t>9/18/2009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F9C5D78-AFCB-4D95-B915-3DB4A563830C}" type="datetimeFigureOut">
              <a:rPr lang="en-US" smtClean="0"/>
              <a:pPr/>
              <a:t>9/18/2009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C5D78-AFCB-4D95-B915-3DB4A563830C}" type="datetimeFigureOut">
              <a:rPr lang="en-US" smtClean="0"/>
              <a:pPr/>
              <a:t>9/18/2009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9C5D78-AFCB-4D95-B915-3DB4A563830C}" type="datetimeFigureOut">
              <a:rPr lang="en-US" smtClean="0"/>
              <a:pPr/>
              <a:t>9/18/2009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9C5D78-AFCB-4D95-B915-3DB4A563830C}" type="datetimeFigureOut">
              <a:rPr lang="en-US" smtClean="0"/>
              <a:pPr/>
              <a:t>9/18/2009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9C5D78-AFCB-4D95-B915-3DB4A563830C}" type="datetimeFigureOut">
              <a:rPr lang="en-US" smtClean="0"/>
              <a:pPr/>
              <a:t>9/18/2009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9C5D78-AFCB-4D95-B915-3DB4A563830C}" type="datetimeFigureOut">
              <a:rPr lang="en-US" smtClean="0"/>
              <a:pPr/>
              <a:t>9/18/2009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5A3FA1-664B-4FF3-BB78-787DF16E1F0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C5D78-AFCB-4D95-B915-3DB4A563830C}" type="datetimeFigureOut">
              <a:rPr lang="en-US" smtClean="0"/>
              <a:pPr/>
              <a:t>9/18/2009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5A3FA1-664B-4FF3-BB78-787DF16E1F0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package" Target="../embeddings/Microsoft_Office_Word_Document1.docx"/></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www.recovery.gov/"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s://image.admin.sc.edu/arra.php" TargetMode="External"/><Relationship Id="rId7" Type="http://schemas.openxmlformats.org/officeDocument/2006/relationships/hyperlink" Target="http://grants.nih.gov/grants/guide/notice-files/NOT-OD-09-080.html"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http://grants.nih.gov/recovery/faqs_recovery.html" TargetMode="External"/><Relationship Id="rId5" Type="http://schemas.openxmlformats.org/officeDocument/2006/relationships/hyperlink" Target="http://grants.nih.gov/recovery/" TargetMode="External"/><Relationship Id="rId4" Type="http://schemas.openxmlformats.org/officeDocument/2006/relationships/hyperlink" Target="http://www.sc.edu/research/stimulu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nsf.gov/recovery/" TargetMode="Externa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hyperlink" Target="http://www.whitehouse.gov/omb/recovery_default/" TargetMode="External"/><Relationship Id="rId5" Type="http://schemas.openxmlformats.org/officeDocument/2006/relationships/hyperlink" Target="http://www.whitehouse.gov/recovery/" TargetMode="External"/><Relationship Id="rId4" Type="http://schemas.openxmlformats.org/officeDocument/2006/relationships/hyperlink" Target="http://www.nsf.gov/pubs/policydocs/arra/arratc_509.pdf"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mailto:lowderd@mailbox.sc.edu"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371600" y="2590800"/>
            <a:ext cx="7772400" cy="1470025"/>
          </a:xfrm>
        </p:spPr>
        <p:txBody>
          <a:bodyPr/>
          <a:lstStyle/>
          <a:p>
            <a:r>
              <a:rPr lang="en-US" dirty="0" smtClean="0"/>
              <a:t>ARRA Reporting System	</a:t>
            </a:r>
            <a:endParaRPr lang="en-US" dirty="0"/>
          </a:p>
        </p:txBody>
      </p:sp>
      <p:sp>
        <p:nvSpPr>
          <p:cNvPr id="5" name="Subtitle 4"/>
          <p:cNvSpPr>
            <a:spLocks noGrp="1"/>
          </p:cNvSpPr>
          <p:nvPr>
            <p:ph type="subTitle" idx="1"/>
          </p:nvPr>
        </p:nvSpPr>
        <p:spPr>
          <a:xfrm>
            <a:off x="3352800" y="5867400"/>
            <a:ext cx="5791200" cy="990600"/>
          </a:xfrm>
        </p:spPr>
        <p:txBody>
          <a:bodyPr/>
          <a:lstStyle/>
          <a:p>
            <a:r>
              <a:rPr lang="en-US" dirty="0" smtClean="0"/>
              <a:t>September 17, 2009</a:t>
            </a:r>
            <a:endParaRPr lang="en-US" dirty="0"/>
          </a:p>
        </p:txBody>
      </p:sp>
      <p:pic>
        <p:nvPicPr>
          <p:cNvPr id="6" name="Picture 4"/>
          <p:cNvPicPr>
            <a:picLocks noChangeAspect="1" noChangeArrowheads="1"/>
          </p:cNvPicPr>
          <p:nvPr/>
        </p:nvPicPr>
        <p:blipFill>
          <a:blip r:embed="rId3" cstate="print"/>
          <a:srcRect/>
          <a:stretch>
            <a:fillRect/>
          </a:stretch>
        </p:blipFill>
        <p:spPr bwMode="auto">
          <a:xfrm>
            <a:off x="3657600" y="914400"/>
            <a:ext cx="2971800" cy="1752600"/>
          </a:xfrm>
          <a:prstGeom prst="rect">
            <a:avLst/>
          </a:prstGeom>
          <a:noFill/>
          <a:ln w="9525">
            <a:noFill/>
            <a:miter lim="800000"/>
            <a:headEnd/>
            <a:tailEnd/>
          </a:ln>
          <a:effectLst/>
        </p:spPr>
      </p:pic>
      <p:sp>
        <p:nvSpPr>
          <p:cNvPr id="7" name="Rectangle 6"/>
          <p:cNvSpPr/>
          <p:nvPr/>
        </p:nvSpPr>
        <p:spPr>
          <a:xfrm>
            <a:off x="0" y="0"/>
            <a:ext cx="1828800" cy="685800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116"/>
          <p:cNvPicPr>
            <a:picLocks noChangeAspect="1" noChangeArrowheads="1"/>
          </p:cNvPicPr>
          <p:nvPr/>
        </p:nvPicPr>
        <p:blipFill>
          <a:blip r:embed="rId3" cstate="print"/>
          <a:srcRect/>
          <a:stretch>
            <a:fillRect/>
          </a:stretch>
        </p:blipFill>
        <p:spPr bwMode="auto">
          <a:xfrm>
            <a:off x="1968500" y="123825"/>
            <a:ext cx="5108575" cy="6657975"/>
          </a:xfrm>
          <a:prstGeom prst="rect">
            <a:avLst/>
          </a:prstGeom>
          <a:noFill/>
          <a:ln w="9525">
            <a:noFill/>
            <a:miter lim="800000"/>
            <a:headEnd/>
            <a:tailEnd/>
          </a:ln>
        </p:spPr>
      </p:pic>
      <p:sp>
        <p:nvSpPr>
          <p:cNvPr id="102404" name="Slide Number Placeholder 3"/>
          <p:cNvSpPr txBox="1">
            <a:spLocks noGrp="1"/>
          </p:cNvSpPr>
          <p:nvPr/>
        </p:nvSpPr>
        <p:spPr bwMode="auto">
          <a:xfrm>
            <a:off x="8566150" y="6602413"/>
            <a:ext cx="577850" cy="255587"/>
          </a:xfrm>
          <a:prstGeom prst="rect">
            <a:avLst/>
          </a:prstGeom>
          <a:noFill/>
          <a:ln w="9525">
            <a:noFill/>
            <a:miter lim="800000"/>
            <a:headEnd/>
            <a:tailEnd/>
          </a:ln>
        </p:spPr>
        <p:txBody>
          <a:bodyPr lIns="0" tIns="0" rIns="0" bIns="0"/>
          <a:lstStyle/>
          <a:p>
            <a:pPr algn="ctr" eaLnBrk="0" hangingPunct="0"/>
            <a:fld id="{AE3721B5-A9AF-40E0-B698-1BE84C7523E7}" type="slidenum">
              <a:rPr lang="en-US" sz="1200" b="0">
                <a:solidFill>
                  <a:schemeClr val="tx2"/>
                </a:solidFill>
              </a:rPr>
              <a:pPr algn="ctr" eaLnBrk="0" hangingPunct="0"/>
              <a:t>2</a:t>
            </a:fld>
            <a:endParaRPr lang="en-US" sz="1200" b="0">
              <a:solidFill>
                <a:schemeClr val="tx2"/>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838200"/>
            <a:ext cx="8153400" cy="5293757"/>
          </a:xfrm>
          <a:prstGeom prst="rect">
            <a:avLst/>
          </a:prstGeom>
        </p:spPr>
        <p:txBody>
          <a:bodyPr wrap="square">
            <a:spAutoFit/>
          </a:bodyPr>
          <a:lstStyle/>
          <a:p>
            <a:pPr>
              <a:defRPr/>
            </a:pPr>
            <a:r>
              <a:rPr lang="en-US" sz="2800" dirty="0"/>
              <a:t>What is Different About ARRA Funds?</a:t>
            </a:r>
          </a:p>
          <a:p>
            <a:pPr>
              <a:defRPr/>
            </a:pPr>
            <a:endParaRPr lang="en-US" sz="1000" dirty="0"/>
          </a:p>
          <a:p>
            <a:pPr lvl="1">
              <a:buFont typeface="Wingdings" pitchFamily="2" charset="2"/>
              <a:buChar char="Ø"/>
              <a:defRPr/>
            </a:pPr>
            <a:r>
              <a:rPr lang="en-US" sz="2000" dirty="0"/>
              <a:t> Unprecedented levels of transparency, oversight and </a:t>
            </a:r>
          </a:p>
          <a:p>
            <a:pPr lvl="1">
              <a:defRPr/>
            </a:pPr>
            <a:r>
              <a:rPr lang="en-US" sz="2000" dirty="0"/>
              <a:t>    accountability</a:t>
            </a:r>
          </a:p>
          <a:p>
            <a:pPr lvl="1">
              <a:defRPr/>
            </a:pPr>
            <a:endParaRPr lang="en-US" sz="2000" dirty="0"/>
          </a:p>
          <a:p>
            <a:pPr lvl="1">
              <a:buFont typeface="Wingdings" pitchFamily="2" charset="2"/>
              <a:buChar char="Ø"/>
              <a:defRPr/>
            </a:pPr>
            <a:r>
              <a:rPr lang="en-US" sz="2000" dirty="0" smtClean="0"/>
              <a:t> Aggressive expenditure requirements (two years to spend)</a:t>
            </a:r>
          </a:p>
          <a:p>
            <a:pPr lvl="1">
              <a:defRPr/>
            </a:pPr>
            <a:endParaRPr lang="en-US" sz="2000" dirty="0"/>
          </a:p>
          <a:p>
            <a:pPr lvl="1">
              <a:buFont typeface="Wingdings" pitchFamily="2" charset="2"/>
              <a:buChar char="Ø"/>
              <a:defRPr/>
            </a:pPr>
            <a:r>
              <a:rPr lang="en-US" sz="2000" dirty="0"/>
              <a:t> No co-mingling of ARRA funds and non-ARRA funds</a:t>
            </a:r>
          </a:p>
          <a:p>
            <a:pPr lvl="1">
              <a:buFont typeface="Wingdings" pitchFamily="2" charset="2"/>
              <a:buChar char="Ø"/>
              <a:defRPr/>
            </a:pPr>
            <a:endParaRPr lang="en-US" sz="2000" dirty="0"/>
          </a:p>
          <a:p>
            <a:pPr lvl="1">
              <a:buFont typeface="Wingdings" pitchFamily="2" charset="2"/>
              <a:buChar char="Ø"/>
              <a:defRPr/>
            </a:pPr>
            <a:r>
              <a:rPr lang="en-US" sz="2000" b="1" dirty="0">
                <a:solidFill>
                  <a:srgbClr val="0070C0"/>
                </a:solidFill>
              </a:rPr>
              <a:t> Quarterly progress reporting </a:t>
            </a:r>
            <a:r>
              <a:rPr lang="en-US" sz="2000" b="1" dirty="0" smtClean="0">
                <a:solidFill>
                  <a:srgbClr val="0070C0"/>
                </a:solidFill>
              </a:rPr>
              <a:t>on 99 data elements </a:t>
            </a:r>
            <a:endParaRPr lang="en-US" sz="2000" b="1" dirty="0">
              <a:solidFill>
                <a:srgbClr val="0070C0"/>
              </a:solidFill>
            </a:endParaRPr>
          </a:p>
          <a:p>
            <a:pPr lvl="1">
              <a:defRPr/>
            </a:pPr>
            <a:endParaRPr lang="en-US" sz="2000" dirty="0"/>
          </a:p>
          <a:p>
            <a:pPr lvl="1">
              <a:buFont typeface="Wingdings" pitchFamily="2" charset="2"/>
              <a:buChar char="Ø"/>
              <a:defRPr/>
            </a:pPr>
            <a:r>
              <a:rPr lang="en-US" sz="2000" dirty="0"/>
              <a:t> Considerable ARRA reporting requirements for the </a:t>
            </a:r>
            <a:r>
              <a:rPr lang="en-US" sz="2000" dirty="0" smtClean="0"/>
              <a:t>University of South</a:t>
            </a:r>
          </a:p>
          <a:p>
            <a:pPr lvl="1">
              <a:defRPr/>
            </a:pPr>
            <a:r>
              <a:rPr lang="en-US" sz="2000" dirty="0" smtClean="0"/>
              <a:t>     Carolina and the State of South  Carolina</a:t>
            </a:r>
            <a:endParaRPr lang="en-US" sz="2000" dirty="0"/>
          </a:p>
          <a:p>
            <a:pPr>
              <a:defRPr/>
            </a:pPr>
            <a:endParaRPr lang="en-US" sz="2000" dirty="0"/>
          </a:p>
          <a:p>
            <a:pPr>
              <a:defRPr/>
            </a:pPr>
            <a:endParaRPr lang="en-US" sz="2000" dirty="0"/>
          </a:p>
          <a:p>
            <a:pPr algn="ctr">
              <a:defRPr/>
            </a:pPr>
            <a:r>
              <a:rPr lang="en-US" sz="2000" dirty="0"/>
              <a:t>The Recovery.gov website has been setup to facilitate the review of “where” and “how” ARRA funds are being implemented</a:t>
            </a:r>
          </a:p>
        </p:txBody>
      </p:sp>
      <p:sp>
        <p:nvSpPr>
          <p:cNvPr id="3" name="Rectangle 2"/>
          <p:cNvSpPr/>
          <p:nvPr/>
        </p:nvSpPr>
        <p:spPr>
          <a:xfrm>
            <a:off x="0" y="6096000"/>
            <a:ext cx="9144000" cy="76200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 name="Rectangle 3"/>
          <p:cNvSpPr/>
          <p:nvPr/>
        </p:nvSpPr>
        <p:spPr>
          <a:xfrm>
            <a:off x="0" y="0"/>
            <a:ext cx="9144000" cy="76200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normAutofit/>
          </a:bodyPr>
          <a:lstStyle/>
          <a:p>
            <a:r>
              <a:rPr lang="en-US" sz="4000" dirty="0" smtClean="0">
                <a:solidFill>
                  <a:schemeClr val="bg1"/>
                </a:solidFill>
              </a:rPr>
              <a:t>Prime Recipient Responsibilities</a:t>
            </a:r>
            <a:endParaRPr lang="en-US" sz="4000" dirty="0">
              <a:solidFill>
                <a:schemeClr val="bg1"/>
              </a:solidFill>
            </a:endParaRPr>
          </a:p>
        </p:txBody>
      </p:sp>
      <p:sp>
        <p:nvSpPr>
          <p:cNvPr id="3" name="Rectangle 2"/>
          <p:cNvSpPr/>
          <p:nvPr/>
        </p:nvSpPr>
        <p:spPr>
          <a:xfrm>
            <a:off x="457200" y="1447801"/>
            <a:ext cx="8153400" cy="4832092"/>
          </a:xfrm>
          <a:prstGeom prst="rect">
            <a:avLst/>
          </a:prstGeom>
        </p:spPr>
        <p:txBody>
          <a:bodyPr wrap="square">
            <a:spAutoFit/>
          </a:bodyPr>
          <a:lstStyle/>
          <a:p>
            <a:pPr>
              <a:defRPr/>
            </a:pPr>
            <a:endParaRPr lang="en-US" sz="800" dirty="0"/>
          </a:p>
          <a:p>
            <a:pPr>
              <a:spcBef>
                <a:spcPts val="0"/>
              </a:spcBef>
              <a:defRPr/>
            </a:pPr>
            <a:r>
              <a:rPr lang="en-US" sz="2000" dirty="0"/>
              <a:t>The Act imposes specific reporting and funds management requirements on all awards funded with ARRA </a:t>
            </a:r>
            <a:r>
              <a:rPr lang="en-US" sz="2000" dirty="0" smtClean="0"/>
              <a:t>funds</a:t>
            </a:r>
            <a:endParaRPr lang="en-US" sz="2000" dirty="0"/>
          </a:p>
          <a:p>
            <a:pPr>
              <a:spcBef>
                <a:spcPts val="0"/>
              </a:spcBef>
              <a:defRPr/>
            </a:pPr>
            <a:endParaRPr lang="en-US" sz="2000" dirty="0"/>
          </a:p>
          <a:p>
            <a:pPr lvl="1">
              <a:spcBef>
                <a:spcPts val="0"/>
              </a:spcBef>
              <a:buFont typeface="Wingdings" pitchFamily="2" charset="2"/>
              <a:buChar char="Ø"/>
              <a:defRPr/>
            </a:pPr>
            <a:r>
              <a:rPr lang="en-US" sz="2000" dirty="0"/>
              <a:t> It is critical that the Recovery Act requirements are successfully </a:t>
            </a:r>
          </a:p>
          <a:p>
            <a:pPr lvl="1">
              <a:spcBef>
                <a:spcPts val="0"/>
              </a:spcBef>
              <a:defRPr/>
            </a:pPr>
            <a:r>
              <a:rPr lang="en-US" sz="2000" dirty="0"/>
              <a:t>    met </a:t>
            </a:r>
            <a:r>
              <a:rPr lang="en-US" sz="2000" dirty="0" smtClean="0"/>
              <a:t>– </a:t>
            </a:r>
            <a:r>
              <a:rPr lang="en-US" sz="2000" b="1" dirty="0" smtClean="0">
                <a:solidFill>
                  <a:schemeClr val="accent1"/>
                </a:solidFill>
              </a:rPr>
              <a:t>special terms and conditions</a:t>
            </a:r>
            <a:r>
              <a:rPr lang="en-US" sz="2000" b="1" dirty="0" smtClean="0"/>
              <a:t>	</a:t>
            </a:r>
            <a:endParaRPr lang="en-US" sz="2000" b="1" dirty="0"/>
          </a:p>
          <a:p>
            <a:pPr lvl="1">
              <a:spcBef>
                <a:spcPts val="0"/>
              </a:spcBef>
              <a:buFont typeface="Wingdings" pitchFamily="2" charset="2"/>
              <a:buChar char="Ø"/>
              <a:defRPr/>
            </a:pPr>
            <a:r>
              <a:rPr lang="en-US" sz="2000" dirty="0" smtClean="0">
                <a:solidFill>
                  <a:schemeClr val="tx1">
                    <a:lumMod val="95000"/>
                    <a:lumOff val="5000"/>
                  </a:schemeClr>
                </a:solidFill>
              </a:rPr>
              <a:t> </a:t>
            </a:r>
            <a:r>
              <a:rPr lang="en-US" sz="2000" dirty="0">
                <a:solidFill>
                  <a:schemeClr val="tx1">
                    <a:lumMod val="95000"/>
                    <a:lumOff val="5000"/>
                  </a:schemeClr>
                </a:solidFill>
              </a:rPr>
              <a:t>The prime recipient is ultimately responsible for the reporting of </a:t>
            </a:r>
          </a:p>
          <a:p>
            <a:pPr lvl="1">
              <a:spcBef>
                <a:spcPts val="0"/>
              </a:spcBef>
              <a:defRPr/>
            </a:pPr>
            <a:r>
              <a:rPr lang="en-US" sz="2000" dirty="0">
                <a:solidFill>
                  <a:schemeClr val="tx1">
                    <a:lumMod val="95000"/>
                    <a:lumOff val="5000"/>
                  </a:schemeClr>
                </a:solidFill>
              </a:rPr>
              <a:t>    all data required by Section 1512 of the Recovery Act</a:t>
            </a:r>
          </a:p>
          <a:p>
            <a:pPr lvl="2">
              <a:spcBef>
                <a:spcPts val="0"/>
              </a:spcBef>
              <a:buFont typeface="Wingdings" pitchFamily="2" charset="2"/>
              <a:buChar char="§"/>
              <a:defRPr/>
            </a:pPr>
            <a:r>
              <a:rPr lang="en-US" sz="2000" b="1" dirty="0" smtClean="0">
                <a:solidFill>
                  <a:srgbClr val="0070C0"/>
                </a:solidFill>
              </a:rPr>
              <a:t> </a:t>
            </a:r>
            <a:r>
              <a:rPr lang="en-US" sz="2000" b="1" dirty="0">
                <a:solidFill>
                  <a:srgbClr val="0070C0"/>
                </a:solidFill>
              </a:rPr>
              <a:t>Initiate appropriate data collection and reporting procedures </a:t>
            </a:r>
          </a:p>
          <a:p>
            <a:pPr lvl="2">
              <a:spcBef>
                <a:spcPts val="0"/>
              </a:spcBef>
              <a:defRPr/>
            </a:pPr>
            <a:r>
              <a:rPr lang="en-US" sz="2000" b="1" dirty="0">
                <a:solidFill>
                  <a:srgbClr val="0070C0"/>
                </a:solidFill>
              </a:rPr>
              <a:t>   to assure Recovery Act requirements are met in a timely and   </a:t>
            </a:r>
          </a:p>
          <a:p>
            <a:pPr lvl="2">
              <a:spcBef>
                <a:spcPts val="0"/>
              </a:spcBef>
              <a:defRPr/>
            </a:pPr>
            <a:r>
              <a:rPr lang="en-US" sz="2000" b="1" dirty="0">
                <a:solidFill>
                  <a:srgbClr val="0070C0"/>
                </a:solidFill>
              </a:rPr>
              <a:t>   effective manner</a:t>
            </a:r>
          </a:p>
          <a:p>
            <a:pPr lvl="2">
              <a:spcBef>
                <a:spcPts val="0"/>
              </a:spcBef>
              <a:buFont typeface="Wingdings" pitchFamily="2" charset="2"/>
              <a:buChar char="§"/>
              <a:defRPr/>
            </a:pPr>
            <a:r>
              <a:rPr lang="en-US" sz="2000" dirty="0" smtClean="0"/>
              <a:t> </a:t>
            </a:r>
            <a:r>
              <a:rPr lang="en-US" sz="2000" dirty="0"/>
              <a:t>Review and correct all data supplied by sub-recipient and </a:t>
            </a:r>
          </a:p>
          <a:p>
            <a:pPr lvl="2">
              <a:spcBef>
                <a:spcPts val="0"/>
              </a:spcBef>
              <a:defRPr/>
            </a:pPr>
            <a:r>
              <a:rPr lang="en-US" sz="2000" dirty="0"/>
              <a:t>   vendors</a:t>
            </a:r>
          </a:p>
          <a:p>
            <a:pPr lvl="2">
              <a:spcBef>
                <a:spcPts val="0"/>
              </a:spcBef>
              <a:buFont typeface="Wingdings" pitchFamily="2" charset="2"/>
              <a:buChar char="§"/>
              <a:defRPr/>
            </a:pPr>
            <a:r>
              <a:rPr lang="en-US" sz="2000" dirty="0" smtClean="0"/>
              <a:t> </a:t>
            </a:r>
            <a:r>
              <a:rPr lang="en-US" sz="2000" dirty="0"/>
              <a:t>Submit quarterly reports to FederalRecovery.gov</a:t>
            </a:r>
          </a:p>
          <a:p>
            <a:pPr lvl="2">
              <a:spcBef>
                <a:spcPts val="0"/>
              </a:spcBef>
              <a:buFont typeface="Wingdings" pitchFamily="2" charset="2"/>
              <a:buChar char="§"/>
              <a:defRPr/>
            </a:pPr>
            <a:r>
              <a:rPr lang="en-US" sz="2000" dirty="0" smtClean="0"/>
              <a:t> </a:t>
            </a:r>
            <a:r>
              <a:rPr lang="en-US" sz="2000" dirty="0"/>
              <a:t>Implement internal control measures as appropriate to ensure  </a:t>
            </a:r>
          </a:p>
          <a:p>
            <a:pPr lvl="2">
              <a:spcBef>
                <a:spcPts val="0"/>
              </a:spcBef>
              <a:defRPr/>
            </a:pPr>
            <a:r>
              <a:rPr lang="en-US" sz="2000" dirty="0"/>
              <a:t>   accurate and complete information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81000"/>
            <a:ext cx="7772400" cy="4067780"/>
          </a:xfrm>
          <a:prstGeom prst="rect">
            <a:avLst/>
          </a:prstGeom>
        </p:spPr>
        <p:txBody>
          <a:bodyPr wrap="square">
            <a:spAutoFit/>
          </a:bodyPr>
          <a:lstStyle/>
          <a:p>
            <a:pPr>
              <a:spcBef>
                <a:spcPct val="0"/>
              </a:spcBef>
            </a:pPr>
            <a:r>
              <a:rPr lang="en-US" sz="3200" dirty="0" smtClean="0"/>
              <a:t>USC has committed resources to meet the Recovery Act Requirements</a:t>
            </a:r>
            <a:endParaRPr lang="en-US" sz="900" dirty="0" smtClean="0"/>
          </a:p>
          <a:p>
            <a:pPr>
              <a:spcBef>
                <a:spcPct val="0"/>
              </a:spcBef>
            </a:pPr>
            <a:endParaRPr lang="en-US" sz="1050" dirty="0" smtClean="0">
              <a:solidFill>
                <a:schemeClr val="tx1"/>
              </a:solidFill>
            </a:endParaRPr>
          </a:p>
          <a:p>
            <a:pPr>
              <a:spcBef>
                <a:spcPct val="0"/>
              </a:spcBef>
            </a:pPr>
            <a:r>
              <a:rPr lang="en-US" sz="2000" dirty="0" smtClean="0">
                <a:solidFill>
                  <a:schemeClr val="tx1"/>
                </a:solidFill>
              </a:rPr>
              <a:t>Through a collaborative effort, the following university departments have worked to provide resources to fulfill ARRA requirements:</a:t>
            </a:r>
          </a:p>
          <a:p>
            <a:pPr>
              <a:spcBef>
                <a:spcPct val="0"/>
              </a:spcBef>
            </a:pPr>
            <a:endParaRPr lang="en-US" sz="2000" dirty="0" smtClean="0">
              <a:solidFill>
                <a:schemeClr val="tx1"/>
              </a:solidFill>
            </a:endParaRPr>
          </a:p>
          <a:p>
            <a:pPr>
              <a:spcBef>
                <a:spcPct val="0"/>
              </a:spcBef>
            </a:pPr>
            <a:endParaRPr lang="en-US" sz="900" dirty="0" smtClean="0">
              <a:solidFill>
                <a:schemeClr val="tx1"/>
              </a:solidFill>
            </a:endParaRPr>
          </a:p>
          <a:p>
            <a:pPr lvl="1">
              <a:spcBef>
                <a:spcPct val="0"/>
              </a:spcBef>
              <a:buFont typeface="Wingdings" pitchFamily="2" charset="2"/>
              <a:buChar char="Ø"/>
            </a:pPr>
            <a:r>
              <a:rPr lang="en-US" sz="2000" dirty="0" smtClean="0">
                <a:solidFill>
                  <a:schemeClr val="tx1"/>
                </a:solidFill>
              </a:rPr>
              <a:t> Sponsored Award Management (SAM)</a:t>
            </a:r>
          </a:p>
          <a:p>
            <a:pPr lvl="1">
              <a:spcBef>
                <a:spcPct val="0"/>
              </a:spcBef>
              <a:buFont typeface="Wingdings" pitchFamily="2" charset="2"/>
              <a:buChar char="Ø"/>
            </a:pPr>
            <a:endParaRPr lang="en-US" sz="900" dirty="0" smtClean="0">
              <a:solidFill>
                <a:schemeClr val="tx1"/>
              </a:solidFill>
            </a:endParaRPr>
          </a:p>
          <a:p>
            <a:pPr lvl="1">
              <a:spcBef>
                <a:spcPct val="0"/>
              </a:spcBef>
              <a:buFont typeface="Wingdings" pitchFamily="2" charset="2"/>
              <a:buChar char="Ø"/>
            </a:pPr>
            <a:r>
              <a:rPr lang="en-US" sz="2000" dirty="0" smtClean="0">
                <a:solidFill>
                  <a:schemeClr val="tx1"/>
                </a:solidFill>
              </a:rPr>
              <a:t> Contract and Grant Accounting (CGA)</a:t>
            </a:r>
          </a:p>
          <a:p>
            <a:pPr lvl="1">
              <a:spcBef>
                <a:spcPct val="0"/>
              </a:spcBef>
              <a:buFont typeface="Wingdings" pitchFamily="2" charset="2"/>
              <a:buChar char="Ø"/>
            </a:pPr>
            <a:endParaRPr lang="en-US" sz="900" dirty="0" smtClean="0">
              <a:solidFill>
                <a:schemeClr val="tx1"/>
              </a:solidFill>
            </a:endParaRPr>
          </a:p>
          <a:p>
            <a:pPr lvl="1">
              <a:spcBef>
                <a:spcPct val="0"/>
              </a:spcBef>
              <a:buFont typeface="Wingdings" pitchFamily="2" charset="2"/>
              <a:buChar char="Ø"/>
            </a:pPr>
            <a:r>
              <a:rPr lang="en-US" sz="2000" dirty="0" smtClean="0">
                <a:solidFill>
                  <a:schemeClr val="tx1"/>
                </a:solidFill>
              </a:rPr>
              <a:t> Office of Finance and Planning</a:t>
            </a:r>
          </a:p>
          <a:p>
            <a:pPr lvl="1">
              <a:spcBef>
                <a:spcPct val="0"/>
              </a:spcBef>
            </a:pPr>
            <a:endParaRPr lang="en-US" dirty="0" smtClean="0">
              <a:solidFill>
                <a:schemeClr val="tx1"/>
              </a:solidFill>
            </a:endParaRPr>
          </a:p>
          <a:p>
            <a:pPr marL="0" lvl="1">
              <a:lnSpc>
                <a:spcPts val="100"/>
              </a:lnSpc>
              <a:spcBef>
                <a:spcPct val="0"/>
              </a:spcBef>
            </a:pPr>
            <a:r>
              <a:rPr lang="en-US" dirty="0" smtClean="0"/>
              <a:t> </a:t>
            </a:r>
          </a:p>
          <a:p>
            <a:pPr lvl="1">
              <a:spcBef>
                <a:spcPct val="0"/>
              </a:spcBef>
            </a:pPr>
            <a:endParaRPr lang="en-US" dirty="0" smtClean="0">
              <a:solidFill>
                <a:schemeClr val="tx1"/>
              </a:solidFill>
            </a:endParaRPr>
          </a:p>
        </p:txBody>
      </p:sp>
      <p:pic>
        <p:nvPicPr>
          <p:cNvPr id="47106" name="Picture 2" descr="http://www.sc.edu/research/stimulus/images/mainpic.jpg"/>
          <p:cNvPicPr>
            <a:picLocks noChangeAspect="1" noChangeArrowheads="1"/>
          </p:cNvPicPr>
          <p:nvPr/>
        </p:nvPicPr>
        <p:blipFill>
          <a:blip r:embed="rId3" cstate="print"/>
          <a:srcRect/>
          <a:stretch>
            <a:fillRect/>
          </a:stretch>
        </p:blipFill>
        <p:spPr bwMode="auto">
          <a:xfrm>
            <a:off x="762000" y="4572000"/>
            <a:ext cx="7867650" cy="200025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600200"/>
            <a:ext cx="7924800" cy="4524315"/>
          </a:xfrm>
          <a:prstGeom prst="rect">
            <a:avLst/>
          </a:prstGeom>
        </p:spPr>
        <p:txBody>
          <a:bodyPr wrap="square">
            <a:spAutoFit/>
          </a:bodyPr>
          <a:lstStyle/>
          <a:p>
            <a:pPr lvl="1" indent="-457200">
              <a:buFont typeface="Wingdings" pitchFamily="2" charset="2"/>
              <a:buChar char="Ø"/>
              <a:defRPr/>
            </a:pPr>
            <a:r>
              <a:rPr lang="en-US" dirty="0"/>
              <a:t> </a:t>
            </a:r>
            <a:r>
              <a:rPr lang="en-US" sz="2400" dirty="0"/>
              <a:t>Identify reporting and funds management </a:t>
            </a:r>
            <a:r>
              <a:rPr lang="en-US" sz="2400" dirty="0" smtClean="0"/>
              <a:t>requirements</a:t>
            </a:r>
          </a:p>
          <a:p>
            <a:pPr lvl="1" indent="-457200">
              <a:defRPr/>
            </a:pPr>
            <a:endParaRPr lang="en-US" sz="2400" dirty="0"/>
          </a:p>
          <a:p>
            <a:pPr lvl="1" indent="-457200">
              <a:buFont typeface="Wingdings" pitchFamily="2" charset="2"/>
              <a:buChar char="Ø"/>
              <a:defRPr/>
            </a:pPr>
            <a:r>
              <a:rPr lang="en-US" sz="2400" dirty="0" smtClean="0"/>
              <a:t> </a:t>
            </a:r>
            <a:r>
              <a:rPr lang="en-US" sz="2400" b="1" dirty="0">
                <a:solidFill>
                  <a:srgbClr val="0070C0"/>
                </a:solidFill>
              </a:rPr>
              <a:t>Develop a </a:t>
            </a:r>
            <a:r>
              <a:rPr lang="en-US" sz="2400" b="1" dirty="0" smtClean="0">
                <a:solidFill>
                  <a:srgbClr val="0070C0"/>
                </a:solidFill>
              </a:rPr>
              <a:t>web-based portal on Accounting Intranet for collecting data </a:t>
            </a:r>
            <a:r>
              <a:rPr lang="en-US" sz="2400" b="1" dirty="0">
                <a:solidFill>
                  <a:srgbClr val="0070C0"/>
                </a:solidFill>
              </a:rPr>
              <a:t>required for the quarterly </a:t>
            </a:r>
            <a:r>
              <a:rPr lang="en-US" sz="2400" b="1" dirty="0" smtClean="0">
                <a:solidFill>
                  <a:srgbClr val="0070C0"/>
                </a:solidFill>
              </a:rPr>
              <a:t>reporting</a:t>
            </a:r>
            <a:endParaRPr lang="en-US" sz="2400" b="1" dirty="0">
              <a:solidFill>
                <a:srgbClr val="0070C0"/>
              </a:solidFill>
            </a:endParaRPr>
          </a:p>
          <a:p>
            <a:pPr lvl="1">
              <a:defRPr/>
            </a:pPr>
            <a:endParaRPr lang="en-US" sz="2400" dirty="0" smtClean="0"/>
          </a:p>
          <a:p>
            <a:pPr lvl="1" indent="-457200">
              <a:buFont typeface="Wingdings" pitchFamily="2" charset="2"/>
              <a:buChar char="Ø"/>
              <a:defRPr/>
            </a:pPr>
            <a:r>
              <a:rPr lang="en-US" sz="2400" dirty="0" smtClean="0"/>
              <a:t> </a:t>
            </a:r>
            <a:r>
              <a:rPr lang="en-US" sz="2400" dirty="0"/>
              <a:t>Collaborate with </a:t>
            </a:r>
            <a:r>
              <a:rPr lang="en-US" sz="2400" dirty="0" smtClean="0"/>
              <a:t>central </a:t>
            </a:r>
            <a:r>
              <a:rPr lang="en-US" sz="2400" dirty="0"/>
              <a:t>offices</a:t>
            </a:r>
          </a:p>
          <a:p>
            <a:pPr lvl="1">
              <a:buFont typeface="Wingdings" pitchFamily="2" charset="2"/>
              <a:buChar char="Ø"/>
              <a:defRPr/>
            </a:pPr>
            <a:endParaRPr lang="en-US" sz="2400" dirty="0" smtClean="0"/>
          </a:p>
          <a:p>
            <a:pPr lvl="1" indent="-457200">
              <a:buFont typeface="Wingdings" pitchFamily="2" charset="2"/>
              <a:buChar char="Ø"/>
              <a:defRPr/>
            </a:pPr>
            <a:r>
              <a:rPr lang="en-US" sz="2400" dirty="0" smtClean="0"/>
              <a:t> </a:t>
            </a:r>
            <a:r>
              <a:rPr lang="en-US" sz="2400" dirty="0"/>
              <a:t>Communicate with </a:t>
            </a:r>
            <a:r>
              <a:rPr lang="en-US" sz="2400" dirty="0" smtClean="0"/>
              <a:t>investigators, departments, campuses, federal </a:t>
            </a:r>
            <a:r>
              <a:rPr lang="en-US" sz="2400" dirty="0"/>
              <a:t>and state agencies</a:t>
            </a:r>
          </a:p>
          <a:p>
            <a:pPr lvl="1">
              <a:buFont typeface="Wingdings" pitchFamily="2" charset="2"/>
              <a:buChar char="Ø"/>
              <a:defRPr/>
            </a:pPr>
            <a:endParaRPr lang="en-US" sz="2400" dirty="0" smtClean="0"/>
          </a:p>
          <a:p>
            <a:pPr lvl="1" indent="-457200">
              <a:buFont typeface="Wingdings" pitchFamily="2" charset="2"/>
              <a:buChar char="Ø"/>
              <a:defRPr/>
            </a:pPr>
            <a:r>
              <a:rPr lang="en-US" sz="2400" dirty="0" smtClean="0"/>
              <a:t> </a:t>
            </a:r>
            <a:r>
              <a:rPr lang="en-US" sz="2400" dirty="0"/>
              <a:t>Monitor awards received and project/program expenditures</a:t>
            </a:r>
          </a:p>
        </p:txBody>
      </p:sp>
      <p:sp>
        <p:nvSpPr>
          <p:cNvPr id="3" name="Title 2"/>
          <p:cNvSpPr>
            <a:spLocks noGrp="1"/>
          </p:cNvSpPr>
          <p:nvPr>
            <p:ph type="title"/>
          </p:nvPr>
        </p:nvSpPr>
        <p:spPr>
          <a:solidFill>
            <a:schemeClr val="tx1"/>
          </a:solidFill>
        </p:spPr>
        <p:txBody>
          <a:bodyPr/>
          <a:lstStyle/>
          <a:p>
            <a:r>
              <a:rPr lang="en-US" dirty="0" smtClean="0">
                <a:solidFill>
                  <a:schemeClr val="bg1"/>
                </a:solidFill>
              </a:rPr>
              <a:t>USC</a:t>
            </a:r>
            <a:r>
              <a:rPr lang="en-US" dirty="0" smtClean="0"/>
              <a:t> </a:t>
            </a:r>
            <a:r>
              <a:rPr lang="en-US" dirty="0" smtClean="0">
                <a:solidFill>
                  <a:schemeClr val="bg1"/>
                </a:solidFill>
              </a:rPr>
              <a:t>ARRA Team</a:t>
            </a:r>
            <a:endParaRPr lang="en-US"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0" name="Object 2"/>
          <p:cNvGraphicFramePr>
            <a:graphicFrameLocks noChangeAspect="1"/>
          </p:cNvGraphicFramePr>
          <p:nvPr/>
        </p:nvGraphicFramePr>
        <p:xfrm>
          <a:off x="1547813" y="1150938"/>
          <a:ext cx="5988050" cy="5426075"/>
        </p:xfrm>
        <a:graphic>
          <a:graphicData uri="http://schemas.openxmlformats.org/presentationml/2006/ole">
            <p:oleObj spid="_x0000_s43010" name="Document" r:id="rId4" imgW="6059364" imgH="5477132" progId="Word.Document.12">
              <p:embed/>
            </p:oleObj>
          </a:graphicData>
        </a:graphic>
      </p:graphicFrame>
      <p:sp>
        <p:nvSpPr>
          <p:cNvPr id="3" name="TextBox 2"/>
          <p:cNvSpPr txBox="1"/>
          <p:nvPr/>
        </p:nvSpPr>
        <p:spPr>
          <a:xfrm>
            <a:off x="914400" y="304800"/>
            <a:ext cx="7239000" cy="800219"/>
          </a:xfrm>
          <a:prstGeom prst="rect">
            <a:avLst/>
          </a:prstGeom>
          <a:solidFill>
            <a:schemeClr val="tx1"/>
          </a:solidFill>
        </p:spPr>
        <p:txBody>
          <a:bodyPr wrap="square" rtlCol="0">
            <a:spAutoFit/>
          </a:bodyPr>
          <a:lstStyle/>
          <a:p>
            <a:pPr algn="ctr"/>
            <a:r>
              <a:rPr lang="en-US" sz="2800" b="1" dirty="0" smtClean="0">
                <a:solidFill>
                  <a:schemeClr val="bg1"/>
                </a:solidFill>
              </a:rPr>
              <a:t>ARRA REPORTING NETWORK</a:t>
            </a:r>
            <a:endParaRPr lang="en-US" sz="2800" dirty="0" smtClean="0">
              <a:solidFill>
                <a:schemeClr val="bg1"/>
              </a:solidFill>
            </a:endParaRPr>
          </a:p>
          <a:p>
            <a:pPr algn="ct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229600" cy="1143000"/>
          </a:xfrm>
        </p:spPr>
        <p:txBody>
          <a:bodyPr>
            <a:normAutofit fontScale="90000"/>
          </a:bodyPr>
          <a:lstStyle/>
          <a:p>
            <a:r>
              <a:rPr lang="en-US" b="1" u="sng" dirty="0" smtClean="0"/>
              <a:t>ARRA Funds Prime Recipient</a:t>
            </a:r>
            <a:r>
              <a:rPr lang="en-US" dirty="0" smtClean="0"/>
              <a:t/>
            </a:r>
            <a:br>
              <a:rPr lang="en-US" dirty="0" smtClean="0"/>
            </a:br>
            <a:r>
              <a:rPr lang="en-US" dirty="0" smtClean="0"/>
              <a:t> </a:t>
            </a:r>
            <a:br>
              <a:rPr lang="en-US" dirty="0" smtClean="0"/>
            </a:br>
            <a:endParaRPr lang="en-US" dirty="0"/>
          </a:p>
        </p:txBody>
      </p:sp>
      <p:graphicFrame>
        <p:nvGraphicFramePr>
          <p:cNvPr id="4" name="Diagram 3"/>
          <p:cNvGraphicFramePr/>
          <p:nvPr/>
        </p:nvGraphicFramePr>
        <p:xfrm>
          <a:off x="838200" y="1219200"/>
          <a:ext cx="74676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Webinar_5_ARRA_Recipient_Reporting_-_Prime_Recipient_1_Page_05.jpg"/>
          <p:cNvPicPr>
            <a:picLocks noGrp="1" noChangeAspect="1"/>
          </p:cNvPicPr>
          <p:nvPr>
            <p:ph idx="1"/>
          </p:nvPr>
        </p:nvPicPr>
        <p:blipFill>
          <a:blip r:embed="rId3" cstate="print"/>
          <a:stretch>
            <a:fillRect/>
          </a:stretch>
        </p:blipFill>
        <p:spPr>
          <a:xfrm>
            <a:off x="1" y="76200"/>
            <a:ext cx="8991599" cy="655320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868362"/>
          </a:xfrm>
          <a:solidFill>
            <a:schemeClr val="tx1"/>
          </a:solidFill>
        </p:spPr>
        <p:txBody>
          <a:bodyPr>
            <a:normAutofit fontScale="90000"/>
          </a:bodyPr>
          <a:lstStyle/>
          <a:p>
            <a:r>
              <a:rPr lang="en-US" sz="4000" dirty="0" smtClean="0">
                <a:solidFill>
                  <a:schemeClr val="bg1"/>
                </a:solidFill>
              </a:rPr>
              <a:t>Required Reporting Data – Prime Recipient</a:t>
            </a:r>
            <a:endParaRPr lang="en-US" sz="4000" dirty="0">
              <a:solidFill>
                <a:schemeClr val="bg1"/>
              </a:solidFill>
            </a:endParaRPr>
          </a:p>
        </p:txBody>
      </p:sp>
      <p:sp>
        <p:nvSpPr>
          <p:cNvPr id="6" name="TextBox 5"/>
          <p:cNvSpPr txBox="1"/>
          <p:nvPr/>
        </p:nvSpPr>
        <p:spPr>
          <a:xfrm>
            <a:off x="609600" y="990600"/>
            <a:ext cx="8305800" cy="5909310"/>
          </a:xfrm>
          <a:prstGeom prst="rect">
            <a:avLst/>
          </a:prstGeom>
          <a:noFill/>
        </p:spPr>
        <p:txBody>
          <a:bodyPr wrap="square" rtlCol="0">
            <a:spAutoFit/>
          </a:bodyPr>
          <a:lstStyle/>
          <a:p>
            <a:r>
              <a:rPr lang="en-US" b="1" dirty="0" smtClean="0"/>
              <a:t> </a:t>
            </a:r>
            <a:endParaRPr lang="en-US" dirty="0" smtClean="0"/>
          </a:p>
          <a:p>
            <a:pPr marL="342900" lvl="0" indent="-342900">
              <a:buFont typeface="+mj-lt"/>
              <a:buAutoNum type="arabicPeriod"/>
            </a:pPr>
            <a:r>
              <a:rPr lang="en-US" b="1" dirty="0" smtClean="0">
                <a:solidFill>
                  <a:srgbClr val="FF0000"/>
                </a:solidFill>
              </a:rPr>
              <a:t>Federal Funding Agency Name  (SAM)</a:t>
            </a:r>
          </a:p>
          <a:p>
            <a:pPr marL="342900" lvl="0" indent="-342900">
              <a:buFont typeface="+mj-lt"/>
              <a:buAutoNum type="arabicPeriod"/>
            </a:pPr>
            <a:r>
              <a:rPr lang="en-US" b="1" dirty="0" smtClean="0">
                <a:solidFill>
                  <a:srgbClr val="FF0000"/>
                </a:solidFill>
              </a:rPr>
              <a:t>Award identification  (SAM)</a:t>
            </a:r>
          </a:p>
          <a:p>
            <a:pPr marL="342900" lvl="0" indent="-342900">
              <a:buFont typeface="+mj-lt"/>
              <a:buAutoNum type="arabicPeriod"/>
            </a:pPr>
            <a:r>
              <a:rPr lang="en-US" b="1" dirty="0" smtClean="0">
                <a:solidFill>
                  <a:srgbClr val="FF0000"/>
                </a:solidFill>
              </a:rPr>
              <a:t>Prime Recipient D-U-N-S  (SAM) </a:t>
            </a:r>
          </a:p>
          <a:p>
            <a:pPr marL="342900" lvl="0" indent="-342900">
              <a:buFont typeface="+mj-lt"/>
              <a:buAutoNum type="arabicPeriod"/>
            </a:pPr>
            <a:r>
              <a:rPr lang="en-US" b="1" dirty="0" smtClean="0">
                <a:solidFill>
                  <a:srgbClr val="FF0000"/>
                </a:solidFill>
              </a:rPr>
              <a:t> Recipient CCR information  (SAM)</a:t>
            </a:r>
          </a:p>
          <a:p>
            <a:pPr marL="342900" lvl="0" indent="-342900">
              <a:buFont typeface="+mj-lt"/>
              <a:buAutoNum type="arabicPeriod"/>
            </a:pPr>
            <a:r>
              <a:rPr lang="en-US" b="1" dirty="0" smtClean="0">
                <a:solidFill>
                  <a:srgbClr val="FF0000"/>
                </a:solidFill>
              </a:rPr>
              <a:t>CFDA number, if applicable  (SAM)</a:t>
            </a:r>
          </a:p>
          <a:p>
            <a:pPr marL="342900" indent="-342900">
              <a:buFont typeface="+mj-lt"/>
              <a:buAutoNum type="arabicPeriod"/>
            </a:pPr>
            <a:r>
              <a:rPr lang="en-US" b="1" dirty="0" smtClean="0">
                <a:solidFill>
                  <a:srgbClr val="FF0000"/>
                </a:solidFill>
              </a:rPr>
              <a:t>Recipient Congressional District (Auto)</a:t>
            </a:r>
          </a:p>
          <a:p>
            <a:pPr marL="342900" lvl="0" indent="-342900">
              <a:buFont typeface="+mj-lt"/>
              <a:buAutoNum type="arabicPeriod"/>
            </a:pPr>
            <a:r>
              <a:rPr lang="en-US" b="1" dirty="0" smtClean="0">
                <a:solidFill>
                  <a:srgbClr val="FF0000"/>
                </a:solidFill>
              </a:rPr>
              <a:t>Recipient account number  (SAM)</a:t>
            </a:r>
          </a:p>
          <a:p>
            <a:pPr marL="342900" lvl="0" indent="-342900">
              <a:buFont typeface="+mj-lt"/>
              <a:buAutoNum type="arabicPeriod"/>
            </a:pPr>
            <a:r>
              <a:rPr lang="en-US" b="1" dirty="0" smtClean="0">
                <a:solidFill>
                  <a:srgbClr val="FF0000"/>
                </a:solidFill>
              </a:rPr>
              <a:t>Project/grant period  (SAM)</a:t>
            </a:r>
          </a:p>
          <a:p>
            <a:pPr marL="342900" lvl="0" indent="-342900">
              <a:buFont typeface="+mj-lt"/>
              <a:buAutoNum type="arabicPeriod"/>
            </a:pPr>
            <a:r>
              <a:rPr lang="en-US" b="1" dirty="0" smtClean="0">
                <a:solidFill>
                  <a:srgbClr val="FF0000"/>
                </a:solidFill>
              </a:rPr>
              <a:t>Award type, date, description, and amount  (SAM)</a:t>
            </a:r>
          </a:p>
          <a:p>
            <a:pPr marL="342900" lvl="0" indent="-342900">
              <a:buFont typeface="+mj-lt"/>
              <a:buAutoNum type="arabicPeriod"/>
            </a:pPr>
            <a:r>
              <a:rPr lang="en-US" b="1" dirty="0" smtClean="0"/>
              <a:t>Amount of Federal Recovery Act funds expended to projects/activities  (CGA)</a:t>
            </a:r>
          </a:p>
          <a:p>
            <a:pPr marL="342900" lvl="0" indent="-342900">
              <a:buFont typeface="+mj-lt"/>
              <a:buAutoNum type="arabicPeriod"/>
            </a:pPr>
            <a:r>
              <a:rPr lang="en-US" b="1" dirty="0" smtClean="0"/>
              <a:t>Project description and status  (SAM)</a:t>
            </a:r>
          </a:p>
          <a:p>
            <a:pPr marL="342900" indent="-342900">
              <a:buFont typeface="+mj-lt"/>
              <a:buAutoNum type="arabicPeriod"/>
            </a:pPr>
            <a:r>
              <a:rPr lang="en-US" b="1" dirty="0" smtClean="0"/>
              <a:t>Activity code and description  </a:t>
            </a:r>
            <a:r>
              <a:rPr lang="en-US" b="1" dirty="0" smtClean="0">
                <a:solidFill>
                  <a:srgbClr val="0070C0"/>
                </a:solidFill>
              </a:rPr>
              <a:t>(PI or Designee)</a:t>
            </a:r>
          </a:p>
          <a:p>
            <a:pPr marL="342900" lvl="0" indent="-342900">
              <a:buFont typeface="+mj-lt"/>
              <a:buAutoNum type="arabicPeriod"/>
            </a:pPr>
            <a:r>
              <a:rPr lang="en-US" b="1" dirty="0" smtClean="0"/>
              <a:t>Job creation/retention narrative and number </a:t>
            </a:r>
            <a:r>
              <a:rPr lang="en-US" b="1" dirty="0" smtClean="0">
                <a:solidFill>
                  <a:srgbClr val="0070C0"/>
                </a:solidFill>
              </a:rPr>
              <a:t> (PI or Designee)</a:t>
            </a:r>
          </a:p>
          <a:p>
            <a:pPr marL="342900" lvl="0" indent="-342900">
              <a:buFont typeface="+mj-lt"/>
              <a:buAutoNum type="arabicPeriod"/>
            </a:pPr>
            <a:r>
              <a:rPr lang="en-US" b="1" dirty="0" smtClean="0"/>
              <a:t>Infrastructure expenditures and rationale, if applicable (NA)</a:t>
            </a:r>
          </a:p>
          <a:p>
            <a:pPr marL="342900" lvl="0" indent="-342900">
              <a:buFont typeface="+mj-lt"/>
              <a:buAutoNum type="arabicPeriod"/>
            </a:pPr>
            <a:r>
              <a:rPr lang="en-US" b="1" dirty="0" smtClean="0">
                <a:solidFill>
                  <a:srgbClr val="FF0000"/>
                </a:solidFill>
              </a:rPr>
              <a:t>Recipient primary place of performance (Auto)</a:t>
            </a:r>
          </a:p>
          <a:p>
            <a:pPr marL="342900" lvl="0" indent="-342900">
              <a:buFont typeface="+mj-lt"/>
              <a:buAutoNum type="arabicPeriod"/>
            </a:pPr>
            <a:r>
              <a:rPr lang="en-US" b="1" dirty="0" smtClean="0">
                <a:solidFill>
                  <a:srgbClr val="FF0000"/>
                </a:solidFill>
              </a:rPr>
              <a:t>Recipient officer names and compensation – Top 5 (NA)</a:t>
            </a:r>
          </a:p>
          <a:p>
            <a:pPr marL="342900" lvl="0" indent="-342900">
              <a:buFont typeface="+mj-lt"/>
              <a:buAutoNum type="arabicPeriod"/>
            </a:pPr>
            <a:r>
              <a:rPr lang="en-US" b="1" dirty="0" smtClean="0"/>
              <a:t>Total number and amount of small sub-awards; less than $25,000 (SAM)</a:t>
            </a:r>
          </a:p>
          <a:p>
            <a:pPr marL="342900" lvl="0" indent="-342900">
              <a:buFont typeface="+mj-lt"/>
              <a:buAutoNum type="arabicPeriod"/>
            </a:pPr>
            <a:r>
              <a:rPr lang="en-US" b="1" dirty="0" smtClean="0"/>
              <a:t>Total number of sub-awards to individuals (SAM)</a:t>
            </a:r>
          </a:p>
          <a:p>
            <a:pPr marL="342900" lvl="0" indent="-342900">
              <a:buFont typeface="+mj-lt"/>
              <a:buAutoNum type="arabicPeriod"/>
            </a:pPr>
            <a:r>
              <a:rPr lang="en-US" b="1" dirty="0" smtClean="0"/>
              <a:t>Total number of vendor payments less than $25,000 (Business &amp;Finance/CGA)</a:t>
            </a:r>
          </a:p>
          <a:p>
            <a:pPr marL="342900" indent="-342900"/>
            <a:endParaRPr lang="en-US" dirty="0" smtClean="0"/>
          </a:p>
        </p:txBody>
      </p:sp>
      <p:sp>
        <p:nvSpPr>
          <p:cNvPr id="4" name="TextBox 3"/>
          <p:cNvSpPr txBox="1"/>
          <p:nvPr/>
        </p:nvSpPr>
        <p:spPr>
          <a:xfrm>
            <a:off x="5715000" y="1524000"/>
            <a:ext cx="2819400" cy="369332"/>
          </a:xfrm>
          <a:prstGeom prst="rect">
            <a:avLst/>
          </a:prstGeom>
          <a:noFill/>
        </p:spPr>
        <p:txBody>
          <a:bodyPr wrap="square" rtlCol="0">
            <a:spAutoFit/>
          </a:bodyPr>
          <a:lstStyle/>
          <a:p>
            <a:r>
              <a:rPr lang="en-US" dirty="0" smtClean="0">
                <a:solidFill>
                  <a:srgbClr val="FF0000"/>
                </a:solidFill>
              </a:rPr>
              <a:t>Red </a:t>
            </a:r>
            <a:r>
              <a:rPr lang="en-US" dirty="0" smtClean="0"/>
              <a:t>= Static data elements</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371600"/>
            <a:ext cx="8229600" cy="5601533"/>
          </a:xfrm>
          <a:prstGeom prst="rect">
            <a:avLst/>
          </a:prstGeom>
        </p:spPr>
        <p:txBody>
          <a:bodyPr wrap="square">
            <a:spAutoFit/>
          </a:bodyPr>
          <a:lstStyle/>
          <a:p>
            <a:pPr lvl="1">
              <a:spcBef>
                <a:spcPct val="0"/>
              </a:spcBef>
            </a:pPr>
            <a:endParaRPr lang="en-US" dirty="0" smtClean="0">
              <a:solidFill>
                <a:schemeClr val="tx1"/>
              </a:solidFill>
            </a:endParaRPr>
          </a:p>
          <a:p>
            <a:pPr>
              <a:spcBef>
                <a:spcPct val="0"/>
              </a:spcBef>
            </a:pPr>
            <a:r>
              <a:rPr lang="en-US" sz="2400" dirty="0" smtClean="0">
                <a:solidFill>
                  <a:schemeClr val="tx1"/>
                </a:solidFill>
              </a:rPr>
              <a:t>ARRA Compliance Expectations</a:t>
            </a:r>
          </a:p>
          <a:p>
            <a:pPr>
              <a:spcBef>
                <a:spcPct val="0"/>
              </a:spcBef>
            </a:pPr>
            <a:endParaRPr lang="en-US" sz="2400" dirty="0" smtClean="0">
              <a:solidFill>
                <a:schemeClr val="tx1"/>
              </a:solidFill>
            </a:endParaRPr>
          </a:p>
          <a:p>
            <a:pPr lvl="1">
              <a:spcBef>
                <a:spcPct val="0"/>
              </a:spcBef>
              <a:buFont typeface="Wingdings" pitchFamily="2" charset="2"/>
              <a:buChar char="Ø"/>
            </a:pPr>
            <a:r>
              <a:rPr lang="en-US" sz="2400" dirty="0" smtClean="0">
                <a:solidFill>
                  <a:schemeClr val="tx1"/>
                </a:solidFill>
              </a:rPr>
              <a:t> Funds should be spent in a timely fashion, i.e., </a:t>
            </a:r>
          </a:p>
          <a:p>
            <a:pPr lvl="1">
              <a:spcBef>
                <a:spcPct val="0"/>
              </a:spcBef>
            </a:pPr>
            <a:r>
              <a:rPr lang="en-US" sz="2400" dirty="0" smtClean="0"/>
              <a:t>	e</a:t>
            </a:r>
            <a:r>
              <a:rPr lang="en-US" sz="2400" dirty="0" smtClean="0">
                <a:solidFill>
                  <a:schemeClr val="tx1"/>
                </a:solidFill>
              </a:rPr>
              <a:t>xpeditiously and efficiently</a:t>
            </a:r>
          </a:p>
          <a:p>
            <a:pPr lvl="1">
              <a:spcBef>
                <a:spcPct val="0"/>
              </a:spcBef>
              <a:buFont typeface="Wingdings" pitchFamily="2" charset="2"/>
              <a:buChar char="Ø"/>
            </a:pPr>
            <a:endParaRPr lang="en-US" sz="2400" dirty="0" smtClean="0">
              <a:solidFill>
                <a:schemeClr val="tx1"/>
              </a:solidFill>
            </a:endParaRPr>
          </a:p>
          <a:p>
            <a:pPr lvl="1">
              <a:spcBef>
                <a:spcPct val="0"/>
              </a:spcBef>
              <a:buFont typeface="Wingdings" pitchFamily="2" charset="2"/>
              <a:buChar char="Ø"/>
            </a:pPr>
            <a:r>
              <a:rPr lang="en-US" sz="2400" dirty="0" smtClean="0">
                <a:solidFill>
                  <a:schemeClr val="tx1"/>
                </a:solidFill>
              </a:rPr>
              <a:t> Cannot “supplant” existing funds with ARRA funds</a:t>
            </a:r>
          </a:p>
          <a:p>
            <a:pPr lvl="1">
              <a:spcBef>
                <a:spcPct val="0"/>
              </a:spcBef>
              <a:buFont typeface="Wingdings" pitchFamily="2" charset="2"/>
              <a:buChar char="Ø"/>
            </a:pPr>
            <a:endParaRPr lang="en-US" sz="2400" dirty="0" smtClean="0">
              <a:solidFill>
                <a:schemeClr val="tx1"/>
              </a:solidFill>
            </a:endParaRPr>
          </a:p>
          <a:p>
            <a:pPr lvl="1">
              <a:spcBef>
                <a:spcPct val="0"/>
              </a:spcBef>
              <a:buFont typeface="Wingdings" pitchFamily="2" charset="2"/>
              <a:buChar char="Ø"/>
            </a:pPr>
            <a:r>
              <a:rPr lang="en-US" sz="2400" dirty="0" smtClean="0">
                <a:solidFill>
                  <a:schemeClr val="tx1"/>
                </a:solidFill>
              </a:rPr>
              <a:t> Compliance with special terms and conditions of sponsor </a:t>
            </a:r>
          </a:p>
          <a:p>
            <a:pPr lvl="1">
              <a:spcBef>
                <a:spcPct val="0"/>
              </a:spcBef>
              <a:buFont typeface="Wingdings" pitchFamily="2" charset="2"/>
              <a:buChar char="Ø"/>
            </a:pPr>
            <a:endParaRPr lang="en-US" sz="2400" dirty="0" smtClean="0">
              <a:solidFill>
                <a:schemeClr val="tx1"/>
              </a:solidFill>
            </a:endParaRPr>
          </a:p>
          <a:p>
            <a:pPr lvl="1">
              <a:spcBef>
                <a:spcPct val="0"/>
              </a:spcBef>
              <a:buFont typeface="Wingdings" pitchFamily="2" charset="2"/>
              <a:buChar char="Ø"/>
            </a:pPr>
            <a:r>
              <a:rPr lang="en-US" sz="2400" dirty="0" smtClean="0">
                <a:solidFill>
                  <a:schemeClr val="tx1"/>
                </a:solidFill>
              </a:rPr>
              <a:t> Cost transfers between ARRA and non-ARRA funds will be </a:t>
            </a:r>
          </a:p>
          <a:p>
            <a:pPr lvl="1">
              <a:spcBef>
                <a:spcPct val="0"/>
              </a:spcBef>
            </a:pPr>
            <a:r>
              <a:rPr lang="en-US" sz="2400" dirty="0" smtClean="0">
                <a:solidFill>
                  <a:schemeClr val="tx1"/>
                </a:solidFill>
              </a:rPr>
              <a:t>    monitored closely to ensure compliance with regulations</a:t>
            </a:r>
          </a:p>
          <a:p>
            <a:pPr>
              <a:spcBef>
                <a:spcPct val="0"/>
              </a:spcBef>
              <a:buFont typeface="Wingdings" pitchFamily="2" charset="2"/>
              <a:buChar char="Ø"/>
            </a:pPr>
            <a:endParaRPr lang="en-US" sz="2400" dirty="0" smtClean="0">
              <a:solidFill>
                <a:schemeClr val="tx1"/>
              </a:solidFill>
            </a:endParaRPr>
          </a:p>
          <a:p>
            <a:pPr lvl="1">
              <a:spcBef>
                <a:spcPct val="0"/>
              </a:spcBef>
              <a:buFont typeface="Arial" charset="0"/>
              <a:buChar char="•"/>
            </a:pPr>
            <a:endParaRPr lang="en-US" dirty="0" smtClean="0">
              <a:solidFill>
                <a:schemeClr val="tx1"/>
              </a:solidFill>
            </a:endParaRPr>
          </a:p>
          <a:p>
            <a:pPr>
              <a:spcBef>
                <a:spcPct val="0"/>
              </a:spcBef>
            </a:pPr>
            <a:endParaRPr lang="en-US" sz="1600" dirty="0" smtClean="0">
              <a:solidFill>
                <a:schemeClr val="tx1"/>
              </a:solidFill>
            </a:endParaRPr>
          </a:p>
          <a:p>
            <a:pPr lvl="1">
              <a:spcBef>
                <a:spcPct val="0"/>
              </a:spcBef>
            </a:pPr>
            <a:endParaRPr lang="en-US" dirty="0" smtClean="0">
              <a:solidFill>
                <a:schemeClr val="tx1"/>
              </a:solidFill>
            </a:endParaRPr>
          </a:p>
        </p:txBody>
      </p:sp>
      <p:sp>
        <p:nvSpPr>
          <p:cNvPr id="3" name="Title 2"/>
          <p:cNvSpPr>
            <a:spLocks noGrp="1"/>
          </p:cNvSpPr>
          <p:nvPr>
            <p:ph type="title"/>
          </p:nvPr>
        </p:nvSpPr>
        <p:spPr>
          <a:solidFill>
            <a:schemeClr val="tx1"/>
          </a:solidFill>
        </p:spPr>
        <p:txBody>
          <a:bodyPr>
            <a:normAutofit fontScale="90000"/>
          </a:bodyPr>
          <a:lstStyle/>
          <a:p>
            <a:r>
              <a:rPr lang="en-US" dirty="0" smtClean="0">
                <a:solidFill>
                  <a:schemeClr val="bg1"/>
                </a:solidFill>
              </a:rPr>
              <a:t>Principal Investigator’s Responsibilities</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600200"/>
            <a:ext cx="7924800" cy="2462213"/>
          </a:xfrm>
          <a:prstGeom prst="rect">
            <a:avLst/>
          </a:prstGeom>
        </p:spPr>
        <p:txBody>
          <a:bodyPr wrap="square">
            <a:spAutoFit/>
          </a:bodyPr>
          <a:lstStyle/>
          <a:p>
            <a:pPr lvl="1">
              <a:defRPr/>
            </a:pPr>
            <a:r>
              <a:rPr lang="en-US" sz="2800" dirty="0" smtClean="0"/>
              <a:t>The </a:t>
            </a:r>
            <a:r>
              <a:rPr lang="en-US" sz="2800" dirty="0"/>
              <a:t>PI </a:t>
            </a:r>
            <a:r>
              <a:rPr lang="en-US" sz="2800" dirty="0" smtClean="0"/>
              <a:t>must report on three data elements:</a:t>
            </a:r>
          </a:p>
          <a:p>
            <a:pPr lvl="1">
              <a:lnSpc>
                <a:spcPct val="150000"/>
              </a:lnSpc>
              <a:buFont typeface="Arial" pitchFamily="34" charset="0"/>
              <a:buChar char="•"/>
              <a:defRPr/>
            </a:pPr>
            <a:r>
              <a:rPr lang="en-US" sz="2800" dirty="0" smtClean="0"/>
              <a:t> Number of Jobs Created Retained</a:t>
            </a:r>
          </a:p>
          <a:p>
            <a:pPr lvl="1">
              <a:lnSpc>
                <a:spcPct val="150000"/>
              </a:lnSpc>
              <a:buFont typeface="Arial" pitchFamily="34" charset="0"/>
              <a:buChar char="•"/>
              <a:defRPr/>
            </a:pPr>
            <a:r>
              <a:rPr lang="en-US" sz="2800" dirty="0" smtClean="0"/>
              <a:t> Narrative of Job Description</a:t>
            </a:r>
          </a:p>
          <a:p>
            <a:pPr lvl="1">
              <a:lnSpc>
                <a:spcPct val="150000"/>
              </a:lnSpc>
              <a:buFont typeface="Arial" pitchFamily="34" charset="0"/>
              <a:buChar char="•"/>
              <a:defRPr/>
            </a:pPr>
            <a:r>
              <a:rPr lang="en-US" sz="2800" dirty="0" smtClean="0"/>
              <a:t> Activity Code </a:t>
            </a:r>
            <a:endParaRPr lang="en-US" sz="2000" dirty="0"/>
          </a:p>
        </p:txBody>
      </p:sp>
      <p:sp>
        <p:nvSpPr>
          <p:cNvPr id="4" name="Title 2"/>
          <p:cNvSpPr txBox="1">
            <a:spLocks/>
          </p:cNvSpPr>
          <p:nvPr/>
        </p:nvSpPr>
        <p:spPr>
          <a:xfrm>
            <a:off x="457200" y="274638"/>
            <a:ext cx="8229600" cy="1143000"/>
          </a:xfrm>
          <a:prstGeom prst="rect">
            <a:avLst/>
          </a:prstGeom>
          <a:solidFill>
            <a:schemeClr val="tx1"/>
          </a:solidFill>
        </p:spPr>
        <p:txBody>
          <a:bodyP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bg1"/>
                </a:solidFill>
                <a:effectLst/>
                <a:uLnTx/>
                <a:uFillTx/>
                <a:latin typeface="+mj-lt"/>
                <a:ea typeface="+mj-ea"/>
                <a:cs typeface="+mj-cs"/>
              </a:rPr>
              <a:t>Principal Investigator’s Responsibilities</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100" dirty="0" smtClean="0">
                <a:solidFill>
                  <a:schemeClr val="bg1"/>
                </a:solidFill>
                <a:latin typeface="+mj-lt"/>
                <a:ea typeface="+mj-ea"/>
                <a:cs typeface="+mj-cs"/>
              </a:rPr>
              <a:t>(cont’d)</a:t>
            </a:r>
            <a:endParaRPr kumimoji="0" lang="en-US" sz="3100" b="0" i="0" u="none" strike="noStrike" kern="1200" cap="none" spc="0" normalizeH="0" baseline="0" noProof="0" dirty="0">
              <a:ln>
                <a:noFill/>
              </a:ln>
              <a:solidFill>
                <a:schemeClr val="bg1"/>
              </a:solidFill>
              <a:effectLst/>
              <a:uLnTx/>
              <a:uFillTx/>
              <a:latin typeface="+mj-lt"/>
              <a:ea typeface="+mj-ea"/>
              <a:cs typeface="+mj-cs"/>
            </a:endParaRPr>
          </a:p>
        </p:txBody>
      </p:sp>
      <p:sp>
        <p:nvSpPr>
          <p:cNvPr id="5" name="TextBox 4"/>
          <p:cNvSpPr txBox="1"/>
          <p:nvPr/>
        </p:nvSpPr>
        <p:spPr>
          <a:xfrm>
            <a:off x="762000" y="4343400"/>
            <a:ext cx="7620000" cy="1815882"/>
          </a:xfrm>
          <a:prstGeom prst="rect">
            <a:avLst/>
          </a:prstGeom>
          <a:noFill/>
        </p:spPr>
        <p:txBody>
          <a:bodyPr wrap="square" rtlCol="0">
            <a:spAutoFit/>
          </a:bodyPr>
          <a:lstStyle/>
          <a:p>
            <a:r>
              <a:rPr lang="en-US" sz="2800" dirty="0" smtClean="0"/>
              <a:t>Remember, there are three requirements:</a:t>
            </a:r>
          </a:p>
          <a:p>
            <a:pPr lvl="1">
              <a:buFont typeface="Wingdings" pitchFamily="2" charset="2"/>
              <a:buChar char="Ø"/>
            </a:pPr>
            <a:r>
              <a:rPr lang="en-US" sz="2800" dirty="0" smtClean="0"/>
              <a:t>Davis Bacon Wage Rate Requirements</a:t>
            </a:r>
          </a:p>
          <a:p>
            <a:pPr lvl="1">
              <a:buFont typeface="Wingdings" pitchFamily="2" charset="2"/>
              <a:buChar char="Ø"/>
            </a:pPr>
            <a:r>
              <a:rPr lang="en-US" sz="2800" dirty="0" smtClean="0"/>
              <a:t>“Buy American” Mandate</a:t>
            </a:r>
          </a:p>
          <a:p>
            <a:pPr lvl="1">
              <a:buFont typeface="Wingdings" pitchFamily="2" charset="2"/>
              <a:buChar char="Ø"/>
            </a:pPr>
            <a:r>
              <a:rPr lang="en-US" sz="2800" dirty="0" smtClean="0"/>
              <a:t>Minimize Fraud, Waste , and Abuse</a:t>
            </a:r>
            <a:endParaRPr lang="en-US" sz="2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solidFill>
                  <a:schemeClr val="bg1"/>
                </a:solidFill>
              </a:rPr>
              <a:t>Activity Code</a:t>
            </a:r>
            <a:endParaRPr lang="en-US" dirty="0">
              <a:solidFill>
                <a:schemeClr val="bg1"/>
              </a:solidFill>
            </a:endParaRPr>
          </a:p>
        </p:txBody>
      </p:sp>
      <p:sp>
        <p:nvSpPr>
          <p:cNvPr id="3" name="Rectangle 2"/>
          <p:cNvSpPr/>
          <p:nvPr/>
        </p:nvSpPr>
        <p:spPr>
          <a:xfrm>
            <a:off x="762000" y="1066800"/>
            <a:ext cx="7924800" cy="929550"/>
          </a:xfrm>
          <a:prstGeom prst="rect">
            <a:avLst/>
          </a:prstGeom>
        </p:spPr>
        <p:txBody>
          <a:bodyPr wrap="square">
            <a:spAutoFit/>
          </a:bodyPr>
          <a:lstStyle/>
          <a:p>
            <a:endParaRPr lang="en-US" sz="2800" dirty="0"/>
          </a:p>
          <a:p>
            <a:pPr>
              <a:lnSpc>
                <a:spcPct val="150000"/>
              </a:lnSpc>
              <a:spcAft>
                <a:spcPts val="1200"/>
              </a:spcAft>
            </a:pPr>
            <a:endParaRPr lang="en-US" sz="2000" dirty="0">
              <a:latin typeface="Times New Roman" pitchFamily="18" charset="0"/>
              <a:cs typeface="Times New Roman" pitchFamily="18" charset="0"/>
            </a:endParaRPr>
          </a:p>
        </p:txBody>
      </p:sp>
      <p:sp>
        <p:nvSpPr>
          <p:cNvPr id="4" name="Rectangle 3"/>
          <p:cNvSpPr/>
          <p:nvPr/>
        </p:nvSpPr>
        <p:spPr>
          <a:xfrm>
            <a:off x="762000" y="1066800"/>
            <a:ext cx="7924800" cy="5740033"/>
          </a:xfrm>
          <a:prstGeom prst="rect">
            <a:avLst/>
          </a:prstGeom>
        </p:spPr>
        <p:txBody>
          <a:bodyPr wrap="square">
            <a:spAutoFit/>
          </a:bodyPr>
          <a:lstStyle/>
          <a:p>
            <a:endParaRPr lang="en-US" sz="2800" dirty="0"/>
          </a:p>
          <a:p>
            <a:pPr>
              <a:spcAft>
                <a:spcPts val="600"/>
              </a:spcAft>
            </a:pPr>
            <a:r>
              <a:rPr lang="en-US" sz="2400" b="1" dirty="0" smtClean="0">
                <a:cs typeface="Times New Roman" pitchFamily="18" charset="0"/>
              </a:rPr>
              <a:t>NTEE Code</a:t>
            </a:r>
          </a:p>
          <a:p>
            <a:pPr marL="0" lvl="1">
              <a:spcAft>
                <a:spcPts val="600"/>
              </a:spcAft>
            </a:pPr>
            <a:r>
              <a:rPr lang="en-US" sz="2400" u="sng" dirty="0" smtClean="0">
                <a:cs typeface="Times New Roman" pitchFamily="18" charset="0"/>
              </a:rPr>
              <a:t>NIH </a:t>
            </a:r>
          </a:p>
          <a:p>
            <a:pPr marL="0" lvl="2">
              <a:spcAft>
                <a:spcPts val="600"/>
              </a:spcAft>
              <a:buFont typeface="Arial" pitchFamily="34" charset="0"/>
              <a:buChar char="•"/>
            </a:pPr>
            <a:r>
              <a:rPr lang="en-US" sz="2400" dirty="0" smtClean="0">
                <a:cs typeface="Times New Roman" pitchFamily="18" charset="0"/>
              </a:rPr>
              <a:t>Major Category Titled – Health</a:t>
            </a:r>
          </a:p>
          <a:p>
            <a:pPr marL="0" lvl="2">
              <a:spcAft>
                <a:spcPts val="600"/>
              </a:spcAft>
              <a:buFont typeface="Arial" pitchFamily="34" charset="0"/>
              <a:buChar char="•"/>
            </a:pPr>
            <a:r>
              <a:rPr lang="en-US" sz="2400" dirty="0" smtClean="0">
                <a:cs typeface="Times New Roman" pitchFamily="18" charset="0"/>
              </a:rPr>
              <a:t>Subcategory: “H-Medical Research”</a:t>
            </a:r>
          </a:p>
          <a:p>
            <a:pPr marL="0" lvl="2">
              <a:spcAft>
                <a:spcPts val="600"/>
              </a:spcAft>
              <a:buFont typeface="Arial" pitchFamily="34" charset="0"/>
              <a:buChar char="•"/>
            </a:pPr>
            <a:r>
              <a:rPr lang="en-US" sz="2400" dirty="0" smtClean="0">
                <a:cs typeface="Times New Roman" pitchFamily="18" charset="0"/>
              </a:rPr>
              <a:t>NPC Code: “K – Research &amp; Public Policy Analysis</a:t>
            </a:r>
          </a:p>
          <a:p>
            <a:pPr marL="0" lvl="1">
              <a:spcAft>
                <a:spcPts val="600"/>
              </a:spcAft>
            </a:pPr>
            <a:r>
              <a:rPr lang="en-US" sz="2400" u="sng" dirty="0" smtClean="0">
                <a:cs typeface="Times New Roman" pitchFamily="18" charset="0"/>
              </a:rPr>
              <a:t>NSF</a:t>
            </a:r>
          </a:p>
          <a:p>
            <a:pPr marL="0" lvl="2">
              <a:spcAft>
                <a:spcPts val="600"/>
              </a:spcAft>
              <a:buFont typeface="Arial" pitchFamily="34" charset="0"/>
              <a:buChar char="•"/>
            </a:pPr>
            <a:r>
              <a:rPr lang="en-US" sz="2400" dirty="0" smtClean="0">
                <a:cs typeface="Times New Roman" pitchFamily="18" charset="0"/>
              </a:rPr>
              <a:t>Major Category Titled – Public and Societal Benefit</a:t>
            </a:r>
          </a:p>
          <a:p>
            <a:pPr marL="0" lvl="2">
              <a:spcAft>
                <a:spcPts val="600"/>
              </a:spcAft>
              <a:buFont typeface="Arial" pitchFamily="34" charset="0"/>
              <a:buChar char="•"/>
            </a:pPr>
            <a:r>
              <a:rPr lang="en-US" sz="2400" dirty="0" smtClean="0">
                <a:cs typeface="Times New Roman" pitchFamily="18" charset="0"/>
              </a:rPr>
              <a:t>Subcategories</a:t>
            </a:r>
          </a:p>
          <a:p>
            <a:pPr marL="0" lvl="3">
              <a:spcAft>
                <a:spcPts val="600"/>
              </a:spcAft>
              <a:buFont typeface="Arial" pitchFamily="34" charset="0"/>
              <a:buChar char="•"/>
            </a:pPr>
            <a:r>
              <a:rPr lang="en-US" sz="2400" dirty="0" smtClean="0">
                <a:cs typeface="Times New Roman" pitchFamily="18" charset="0"/>
              </a:rPr>
              <a:t>U – Science and Technology</a:t>
            </a:r>
          </a:p>
          <a:p>
            <a:pPr marL="0" lvl="3">
              <a:spcAft>
                <a:spcPts val="600"/>
              </a:spcAft>
              <a:buFont typeface="Arial" pitchFamily="34" charset="0"/>
              <a:buChar char="•"/>
            </a:pPr>
            <a:r>
              <a:rPr lang="en-US" sz="2400" dirty="0" smtClean="0">
                <a:cs typeface="Times New Roman" pitchFamily="18" charset="0"/>
              </a:rPr>
              <a:t>V – Social Science</a:t>
            </a:r>
          </a:p>
          <a:p>
            <a:pPr marL="0" lvl="2">
              <a:spcAft>
                <a:spcPts val="600"/>
              </a:spcAft>
              <a:buFont typeface="Arial" pitchFamily="34" charset="0"/>
              <a:buChar char="•"/>
            </a:pPr>
            <a:r>
              <a:rPr lang="en-US" sz="2400" dirty="0" smtClean="0">
                <a:cs typeface="Times New Roman" pitchFamily="18" charset="0"/>
              </a:rPr>
              <a:t>NPC Code:  “K – Research &amp; Public Policy Analysis</a:t>
            </a:r>
          </a:p>
          <a:p>
            <a:pPr>
              <a:spcAft>
                <a:spcPts val="1200"/>
              </a:spcAft>
              <a:buFont typeface="Arial" pitchFamily="34" charset="0"/>
              <a:buChar char="•"/>
            </a:pP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7924800" cy="5093702"/>
          </a:xfrm>
          <a:prstGeom prst="rect">
            <a:avLst/>
          </a:prstGeom>
        </p:spPr>
        <p:txBody>
          <a:bodyPr wrap="square">
            <a:spAutoFit/>
          </a:bodyPr>
          <a:lstStyle/>
          <a:p>
            <a:endParaRPr lang="en-US" sz="2800" dirty="0"/>
          </a:p>
          <a:p>
            <a:pPr>
              <a:spcAft>
                <a:spcPts val="1200"/>
              </a:spcAft>
            </a:pPr>
            <a:r>
              <a:rPr lang="en-US" sz="2800" b="1" dirty="0">
                <a:cs typeface="Times New Roman" pitchFamily="18" charset="0"/>
              </a:rPr>
              <a:t>Definitions</a:t>
            </a:r>
          </a:p>
          <a:p>
            <a:pPr>
              <a:lnSpc>
                <a:spcPct val="150000"/>
              </a:lnSpc>
            </a:pPr>
            <a:r>
              <a:rPr lang="en-US" sz="2400" dirty="0" smtClean="0">
                <a:cs typeface="Times New Roman" pitchFamily="18" charset="0"/>
              </a:rPr>
              <a:t>A job </a:t>
            </a:r>
            <a:r>
              <a:rPr lang="en-US" sz="2400" dirty="0">
                <a:cs typeface="Times New Roman" pitchFamily="18" charset="0"/>
              </a:rPr>
              <a:t>created is</a:t>
            </a:r>
            <a:r>
              <a:rPr lang="en-US" sz="2400" dirty="0" smtClean="0">
                <a:cs typeface="Times New Roman" pitchFamily="18" charset="0"/>
              </a:rPr>
              <a:t>: </a:t>
            </a:r>
          </a:p>
          <a:p>
            <a:pPr lvl="1">
              <a:spcAft>
                <a:spcPts val="600"/>
              </a:spcAft>
              <a:buFont typeface="Wingdings" pitchFamily="2" charset="2"/>
              <a:buChar char="Ø"/>
            </a:pPr>
            <a:r>
              <a:rPr lang="en-US" sz="2400" dirty="0" smtClean="0">
                <a:cs typeface="Times New Roman" pitchFamily="18" charset="0"/>
              </a:rPr>
              <a:t>A </a:t>
            </a:r>
            <a:r>
              <a:rPr lang="en-US" sz="2400" dirty="0">
                <a:cs typeface="Times New Roman" pitchFamily="18" charset="0"/>
              </a:rPr>
              <a:t>new position created and filled</a:t>
            </a:r>
          </a:p>
          <a:p>
            <a:pPr lvl="1">
              <a:buFont typeface="Wingdings" pitchFamily="2" charset="2"/>
              <a:buChar char="Ø"/>
            </a:pPr>
            <a:r>
              <a:rPr lang="en-US" sz="2400" dirty="0">
                <a:cs typeface="Times New Roman" pitchFamily="18" charset="0"/>
              </a:rPr>
              <a:t>An existing unfilled position that is filled as a result </a:t>
            </a:r>
            <a:r>
              <a:rPr lang="en-US" sz="2400" dirty="0" smtClean="0">
                <a:cs typeface="Times New Roman" pitchFamily="18" charset="0"/>
              </a:rPr>
              <a:t>of</a:t>
            </a:r>
          </a:p>
          <a:p>
            <a:pPr lvl="1"/>
            <a:r>
              <a:rPr lang="en-US" sz="2400" dirty="0" smtClean="0">
                <a:cs typeface="Times New Roman" pitchFamily="18" charset="0"/>
              </a:rPr>
              <a:t>    ARRA</a:t>
            </a:r>
          </a:p>
          <a:p>
            <a:pPr>
              <a:spcAft>
                <a:spcPts val="1200"/>
              </a:spcAft>
            </a:pPr>
            <a:endParaRPr lang="en-US" sz="2400" dirty="0" smtClean="0">
              <a:cs typeface="Times New Roman" pitchFamily="18" charset="0"/>
            </a:endParaRPr>
          </a:p>
          <a:p>
            <a:pPr>
              <a:spcAft>
                <a:spcPts val="1200"/>
              </a:spcAft>
            </a:pPr>
            <a:r>
              <a:rPr lang="en-US" sz="2400" dirty="0" smtClean="0">
                <a:cs typeface="Times New Roman" pitchFamily="18" charset="0"/>
              </a:rPr>
              <a:t>A </a:t>
            </a:r>
            <a:r>
              <a:rPr lang="en-US" sz="2400" dirty="0">
                <a:cs typeface="Times New Roman" pitchFamily="18" charset="0"/>
              </a:rPr>
              <a:t>job retained </a:t>
            </a:r>
            <a:r>
              <a:rPr lang="en-US" sz="2400" dirty="0" smtClean="0">
                <a:cs typeface="Times New Roman" pitchFamily="18" charset="0"/>
              </a:rPr>
              <a:t>is: </a:t>
            </a:r>
          </a:p>
          <a:p>
            <a:pPr lvl="1">
              <a:buFont typeface="Wingdings" pitchFamily="2" charset="2"/>
              <a:buChar char="Ø"/>
            </a:pPr>
            <a:r>
              <a:rPr lang="en-US" sz="2400" dirty="0" smtClean="0">
                <a:cs typeface="Times New Roman" pitchFamily="18" charset="0"/>
              </a:rPr>
              <a:t>an </a:t>
            </a:r>
            <a:r>
              <a:rPr lang="en-US" sz="2400" dirty="0">
                <a:cs typeface="Times New Roman" pitchFamily="18" charset="0"/>
              </a:rPr>
              <a:t>existing position that would not have been </a:t>
            </a:r>
            <a:r>
              <a:rPr lang="en-US" sz="2400" dirty="0" smtClean="0">
                <a:cs typeface="Times New Roman" pitchFamily="18" charset="0"/>
              </a:rPr>
              <a:t>continued</a:t>
            </a:r>
          </a:p>
          <a:p>
            <a:pPr lvl="1"/>
            <a:r>
              <a:rPr lang="en-US" sz="2400" dirty="0" smtClean="0">
                <a:cs typeface="Times New Roman" pitchFamily="18" charset="0"/>
              </a:rPr>
              <a:t>    if not for ARRA</a:t>
            </a:r>
          </a:p>
          <a:p>
            <a:pPr>
              <a:lnSpc>
                <a:spcPct val="150000"/>
              </a:lnSpc>
              <a:spcAft>
                <a:spcPts val="1200"/>
              </a:spcAft>
            </a:pPr>
            <a:endParaRPr lang="en-US" sz="2000" dirty="0">
              <a:latin typeface="Times New Roman" pitchFamily="18" charset="0"/>
              <a:cs typeface="Times New Roman" pitchFamily="18" charset="0"/>
            </a:endParaRPr>
          </a:p>
        </p:txBody>
      </p:sp>
      <p:sp>
        <p:nvSpPr>
          <p:cNvPr id="3" name="Title 2"/>
          <p:cNvSpPr>
            <a:spLocks noGrp="1"/>
          </p:cNvSpPr>
          <p:nvPr>
            <p:ph type="title"/>
          </p:nvPr>
        </p:nvSpPr>
        <p:spPr>
          <a:xfrm>
            <a:off x="457200" y="274638"/>
            <a:ext cx="8229600" cy="944562"/>
          </a:xfrm>
          <a:solidFill>
            <a:schemeClr val="tx1"/>
          </a:solidFill>
        </p:spPr>
        <p:txBody>
          <a:bodyPr>
            <a:normAutofit/>
          </a:bodyPr>
          <a:lstStyle/>
          <a:p>
            <a:r>
              <a:rPr lang="en-US" sz="4000" dirty="0" smtClean="0">
                <a:solidFill>
                  <a:schemeClr val="bg1"/>
                </a:solidFill>
                <a:latin typeface="Times New Roman" pitchFamily="18" charset="0"/>
                <a:cs typeface="Times New Roman" pitchFamily="18" charset="0"/>
              </a:rPr>
              <a:t>Jobs Created or Retained</a:t>
            </a:r>
            <a:endParaRPr lang="en-US" sz="40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solidFill>
                  <a:schemeClr val="bg1"/>
                </a:solidFill>
                <a:latin typeface="Times New Roman" pitchFamily="18" charset="0"/>
                <a:cs typeface="Times New Roman" pitchFamily="18" charset="0"/>
              </a:rPr>
              <a:t>Jobs Created or Retained</a:t>
            </a:r>
            <a:endParaRPr lang="en-US" dirty="0">
              <a:solidFill>
                <a:schemeClr val="bg1"/>
              </a:solidFill>
            </a:endParaRPr>
          </a:p>
        </p:txBody>
      </p:sp>
      <p:sp>
        <p:nvSpPr>
          <p:cNvPr id="3" name="Rectangle 2"/>
          <p:cNvSpPr/>
          <p:nvPr/>
        </p:nvSpPr>
        <p:spPr>
          <a:xfrm>
            <a:off x="609600" y="1066800"/>
            <a:ext cx="7924800" cy="929550"/>
          </a:xfrm>
          <a:prstGeom prst="rect">
            <a:avLst/>
          </a:prstGeom>
        </p:spPr>
        <p:txBody>
          <a:bodyPr wrap="square">
            <a:spAutoFit/>
          </a:bodyPr>
          <a:lstStyle/>
          <a:p>
            <a:endParaRPr lang="en-US" sz="2800" dirty="0"/>
          </a:p>
          <a:p>
            <a:pPr>
              <a:lnSpc>
                <a:spcPct val="150000"/>
              </a:lnSpc>
              <a:spcAft>
                <a:spcPts val="1200"/>
              </a:spcAft>
            </a:pPr>
            <a:endParaRPr lang="en-US" sz="2000" dirty="0">
              <a:latin typeface="Times New Roman" pitchFamily="18" charset="0"/>
              <a:cs typeface="Times New Roman" pitchFamily="18" charset="0"/>
            </a:endParaRPr>
          </a:p>
        </p:txBody>
      </p:sp>
      <p:sp>
        <p:nvSpPr>
          <p:cNvPr id="4" name="Rectangle 3"/>
          <p:cNvSpPr/>
          <p:nvPr/>
        </p:nvSpPr>
        <p:spPr>
          <a:xfrm>
            <a:off x="304800" y="1828800"/>
            <a:ext cx="8839200" cy="3662541"/>
          </a:xfrm>
          <a:prstGeom prst="rect">
            <a:avLst/>
          </a:prstGeom>
        </p:spPr>
        <p:txBody>
          <a:bodyPr wrap="square">
            <a:spAutoFit/>
          </a:bodyPr>
          <a:lstStyle/>
          <a:p>
            <a:endParaRPr lang="en-US" sz="2800" dirty="0"/>
          </a:p>
          <a:p>
            <a:pPr>
              <a:lnSpc>
                <a:spcPct val="150000"/>
              </a:lnSpc>
              <a:spcAft>
                <a:spcPts val="1200"/>
              </a:spcAft>
              <a:buFont typeface="Wingdings" pitchFamily="2" charset="2"/>
              <a:buChar char="Ø"/>
            </a:pPr>
            <a:r>
              <a:rPr lang="en-US" sz="2400" dirty="0" smtClean="0">
                <a:latin typeface="Times New Roman" pitchFamily="18" charset="0"/>
                <a:cs typeface="Times New Roman" pitchFamily="18" charset="0"/>
              </a:rPr>
              <a:t>A job cannot be counted as both created and retained</a:t>
            </a:r>
          </a:p>
          <a:p>
            <a:pPr>
              <a:lnSpc>
                <a:spcPct val="150000"/>
              </a:lnSpc>
              <a:buFont typeface="Wingdings" pitchFamily="2" charset="2"/>
              <a:buChar char="Ø"/>
            </a:pPr>
            <a:r>
              <a:rPr lang="en-US" sz="2400" dirty="0" smtClean="0">
                <a:latin typeface="Times New Roman" pitchFamily="18" charset="0"/>
                <a:cs typeface="Times New Roman" pitchFamily="18" charset="0"/>
              </a:rPr>
              <a:t>The reported number should include jobs created and </a:t>
            </a:r>
          </a:p>
          <a:p>
            <a:pPr>
              <a:lnSpc>
                <a:spcPct val="150000"/>
              </a:lnSpc>
              <a:spcAft>
                <a:spcPts val="1200"/>
              </a:spcAft>
            </a:pPr>
            <a:r>
              <a:rPr lang="en-US" sz="2400" dirty="0" smtClean="0">
                <a:latin typeface="Times New Roman" pitchFamily="18" charset="0"/>
                <a:cs typeface="Times New Roman" pitchFamily="18" charset="0"/>
              </a:rPr>
              <a:t>    retained by sub-recipients and vendors</a:t>
            </a:r>
          </a:p>
          <a:p>
            <a:pPr>
              <a:lnSpc>
                <a:spcPct val="150000"/>
              </a:lnSpc>
              <a:spcAft>
                <a:spcPts val="1200"/>
              </a:spcAft>
              <a:buFont typeface="Wingdings" pitchFamily="2" charset="2"/>
              <a:buChar char="Ø"/>
            </a:pPr>
            <a:r>
              <a:rPr lang="en-US" sz="2400" dirty="0" smtClean="0">
                <a:latin typeface="Times New Roman" pitchFamily="18" charset="0"/>
                <a:cs typeface="Times New Roman" pitchFamily="18" charset="0"/>
              </a:rPr>
              <a:t>The number should be expressed as a “full-time equivalent” (FTE)</a:t>
            </a:r>
          </a:p>
          <a:p>
            <a:pPr>
              <a:lnSpc>
                <a:spcPct val="150000"/>
              </a:lnSpc>
              <a:spcAft>
                <a:spcPts val="1200"/>
              </a:spcAft>
            </a:pP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solidFill>
                  <a:schemeClr val="bg1"/>
                </a:solidFill>
                <a:latin typeface="Times New Roman" pitchFamily="18" charset="0"/>
                <a:cs typeface="Times New Roman" pitchFamily="18" charset="0"/>
              </a:rPr>
              <a:t>Example</a:t>
            </a:r>
            <a:endParaRPr lang="en-US" dirty="0">
              <a:solidFill>
                <a:schemeClr val="bg1"/>
              </a:solidFill>
              <a:latin typeface="Times New Roman" pitchFamily="18" charset="0"/>
              <a:cs typeface="Times New Roman" pitchFamily="18" charset="0"/>
            </a:endParaRPr>
          </a:p>
        </p:txBody>
      </p:sp>
      <p:sp>
        <p:nvSpPr>
          <p:cNvPr id="3" name="Rectangle 2"/>
          <p:cNvSpPr/>
          <p:nvPr/>
        </p:nvSpPr>
        <p:spPr>
          <a:xfrm>
            <a:off x="533400" y="1371600"/>
            <a:ext cx="8077200" cy="6370975"/>
          </a:xfrm>
          <a:prstGeom prst="rect">
            <a:avLst/>
          </a:prstGeom>
        </p:spPr>
        <p:txBody>
          <a:bodyPr wrap="square">
            <a:spAutoFit/>
          </a:bodyPr>
          <a:lstStyle/>
          <a:p>
            <a:r>
              <a:rPr lang="en-US" sz="2400" dirty="0" smtClean="0">
                <a:latin typeface="Times New Roman" pitchFamily="18" charset="0"/>
                <a:cs typeface="Times New Roman" pitchFamily="18" charset="0"/>
              </a:rPr>
              <a:t>ARRA project requires :</a:t>
            </a:r>
          </a:p>
          <a:p>
            <a:r>
              <a:rPr lang="en-US" sz="2400" dirty="0" smtClean="0">
                <a:latin typeface="Times New Roman" pitchFamily="18" charset="0"/>
                <a:cs typeface="Times New Roman" pitchFamily="18" charset="0"/>
              </a:rPr>
              <a:t>1</a:t>
            </a:r>
            <a:r>
              <a:rPr lang="en-US" sz="2400" baseline="30000" dirty="0" smtClean="0">
                <a:latin typeface="Times New Roman" pitchFamily="18" charset="0"/>
                <a:cs typeface="Times New Roman" pitchFamily="18" charset="0"/>
              </a:rPr>
              <a:t>st</a:t>
            </a:r>
            <a:r>
              <a:rPr lang="en-US" sz="2400" dirty="0" smtClean="0">
                <a:latin typeface="Times New Roman" pitchFamily="18" charset="0"/>
                <a:cs typeface="Times New Roman" pitchFamily="18" charset="0"/>
              </a:rPr>
              <a:t> quarter</a:t>
            </a:r>
          </a:p>
          <a:p>
            <a:pPr>
              <a:buFont typeface="Arial" pitchFamily="34" charset="0"/>
              <a:buChar char="•"/>
            </a:pPr>
            <a:r>
              <a:rPr lang="en-US" sz="2400" dirty="0" smtClean="0">
                <a:latin typeface="Times New Roman" pitchFamily="18" charset="0"/>
                <a:cs typeface="Times New Roman" pitchFamily="18" charset="0"/>
              </a:rPr>
              <a:t> One full-time ARRA funded position (post doc) </a:t>
            </a:r>
          </a:p>
          <a:p>
            <a:pPr>
              <a:buFont typeface="Arial" pitchFamily="34" charset="0"/>
              <a:buChar char="•"/>
            </a:pPr>
            <a:r>
              <a:rPr lang="en-US" sz="2400" dirty="0" smtClean="0">
                <a:latin typeface="Times New Roman" pitchFamily="18" charset="0"/>
                <a:cs typeface="Times New Roman" pitchFamily="18" charset="0"/>
              </a:rPr>
              <a:t> One full-time graduate student (.5 FTE)</a:t>
            </a:r>
          </a:p>
          <a:p>
            <a:pPr>
              <a:buFont typeface="Arial" pitchFamily="34" charset="0"/>
              <a:buChar char="•"/>
            </a:pPr>
            <a:r>
              <a:rPr lang="en-US" sz="2400" dirty="0" smtClean="0">
                <a:latin typeface="Times New Roman" pitchFamily="18" charset="0"/>
                <a:cs typeface="Times New Roman" pitchFamily="18" charset="0"/>
              </a:rPr>
              <a:t> One part-time technician (20 hours per week)</a:t>
            </a:r>
          </a:p>
          <a:p>
            <a:pPr>
              <a:buFont typeface="Arial" pitchFamily="34" charset="0"/>
              <a:buChar char="•"/>
            </a:pPr>
            <a:r>
              <a:rPr lang="en-US" sz="2400" dirty="0" smtClean="0">
                <a:latin typeface="Times New Roman" pitchFamily="18" charset="0"/>
                <a:cs typeface="Times New Roman" pitchFamily="18" charset="0"/>
              </a:rPr>
              <a:t> Principal Investigator (25% effort) = 2.25 FTE</a:t>
            </a:r>
          </a:p>
          <a:p>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3</a:t>
            </a:r>
            <a:r>
              <a:rPr lang="en-US" sz="2400" baseline="30000" dirty="0" smtClean="0">
                <a:latin typeface="Times New Roman" pitchFamily="18" charset="0"/>
                <a:cs typeface="Times New Roman" pitchFamily="18" charset="0"/>
              </a:rPr>
              <a:t>rd</a:t>
            </a:r>
            <a:r>
              <a:rPr lang="en-US" sz="2400" dirty="0" smtClean="0">
                <a:latin typeface="Times New Roman" pitchFamily="18" charset="0"/>
                <a:cs typeface="Times New Roman" pitchFamily="18" charset="0"/>
              </a:rPr>
              <a:t> quarter:</a:t>
            </a:r>
          </a:p>
          <a:p>
            <a:pPr>
              <a:buFont typeface="Arial" pitchFamily="34" charset="0"/>
              <a:buChar char="•"/>
            </a:pPr>
            <a:r>
              <a:rPr lang="en-US" sz="2400" dirty="0" smtClean="0">
                <a:latin typeface="Times New Roman" pitchFamily="18" charset="0"/>
                <a:cs typeface="Times New Roman" pitchFamily="18" charset="0"/>
              </a:rPr>
              <a:t>One full-time ARRA funded position (post doc) </a:t>
            </a:r>
          </a:p>
          <a:p>
            <a:pPr>
              <a:buFont typeface="Arial" pitchFamily="34" charset="0"/>
              <a:buChar char="•"/>
            </a:pPr>
            <a:r>
              <a:rPr lang="en-US" sz="2400" dirty="0" smtClean="0">
                <a:latin typeface="Times New Roman" pitchFamily="18" charset="0"/>
                <a:cs typeface="Times New Roman" pitchFamily="18" charset="0"/>
              </a:rPr>
              <a:t> One full-time graduate student (.5 FTE)</a:t>
            </a:r>
          </a:p>
          <a:p>
            <a:pPr>
              <a:buFont typeface="Arial" pitchFamily="34" charset="0"/>
              <a:buChar char="•"/>
            </a:pPr>
            <a:r>
              <a:rPr lang="en-US" sz="2400" dirty="0" smtClean="0">
                <a:latin typeface="Times New Roman" pitchFamily="18" charset="0"/>
                <a:cs typeface="Times New Roman" pitchFamily="18" charset="0"/>
              </a:rPr>
              <a:t>Principal Investigator (25% effort) = 1.75 FTE</a:t>
            </a:r>
          </a:p>
          <a:p>
            <a:endParaRPr lang="en-US" sz="2400" dirty="0" smtClean="0">
              <a:latin typeface="Times New Roman" pitchFamily="18" charset="0"/>
              <a:cs typeface="Times New Roman" pitchFamily="18" charset="0"/>
            </a:endParaRPr>
          </a:p>
          <a:p>
            <a:pPr lvl="1"/>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pPr>
              <a:buFont typeface="Arial" pitchFamily="34" charset="0"/>
              <a:buChar char="•"/>
            </a:pPr>
            <a:endParaRPr lang="en-US" sz="2400" dirty="0" smtClean="0">
              <a:latin typeface="Times New Roman" pitchFamily="18" charset="0"/>
              <a:cs typeface="Times New Roman" pitchFamily="18" charset="0"/>
            </a:endParaRPr>
          </a:p>
          <a:p>
            <a:pPr>
              <a:buFont typeface="Arial" pitchFamily="34" charset="0"/>
              <a:buChar char="•"/>
            </a:pP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752600"/>
            <a:ext cx="7924800" cy="2954655"/>
          </a:xfrm>
          <a:prstGeom prst="rect">
            <a:avLst/>
          </a:prstGeom>
        </p:spPr>
        <p:txBody>
          <a:bodyPr wrap="square">
            <a:spAutoFit/>
          </a:bodyPr>
          <a:lstStyle/>
          <a:p>
            <a:r>
              <a:rPr lang="en-US" sz="2400" dirty="0" smtClean="0">
                <a:latin typeface="Times New Roman" pitchFamily="18" charset="0"/>
                <a:cs typeface="Times New Roman" pitchFamily="18" charset="0"/>
              </a:rPr>
              <a:t>The narrative should include a brief description of the types of jobs created or retained.</a:t>
            </a:r>
          </a:p>
          <a:p>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This description </a:t>
            </a:r>
            <a:r>
              <a:rPr lang="en-US" sz="2400" u="sng" dirty="0" smtClean="0">
                <a:latin typeface="Times New Roman" pitchFamily="18" charset="0"/>
                <a:cs typeface="Times New Roman" pitchFamily="18" charset="0"/>
              </a:rPr>
              <a:t>may rely on job titles, </a:t>
            </a:r>
            <a:r>
              <a:rPr lang="en-US" sz="2400" dirty="0" smtClean="0">
                <a:latin typeface="Times New Roman" pitchFamily="18" charset="0"/>
                <a:cs typeface="Times New Roman" pitchFamily="18" charset="0"/>
              </a:rPr>
              <a:t>broader labor categories, or the recipient’s existing practice, </a:t>
            </a:r>
            <a:r>
              <a:rPr lang="en-US" sz="2400" u="sng" dirty="0" smtClean="0">
                <a:latin typeface="Times New Roman" pitchFamily="18" charset="0"/>
                <a:cs typeface="Times New Roman" pitchFamily="18" charset="0"/>
              </a:rPr>
              <a:t>as long as the terms used are widely understood and describe the general nature of the work.</a:t>
            </a:r>
          </a:p>
          <a:p>
            <a:endParaRPr lang="en-US" dirty="0"/>
          </a:p>
        </p:txBody>
      </p:sp>
      <p:sp>
        <p:nvSpPr>
          <p:cNvPr id="3" name="Title 2"/>
          <p:cNvSpPr>
            <a:spLocks noGrp="1"/>
          </p:cNvSpPr>
          <p:nvPr>
            <p:ph type="title"/>
          </p:nvPr>
        </p:nvSpPr>
        <p:spPr>
          <a:solidFill>
            <a:schemeClr val="tx1"/>
          </a:solidFill>
        </p:spPr>
        <p:txBody>
          <a:bodyPr>
            <a:normAutofit/>
          </a:bodyPr>
          <a:lstStyle/>
          <a:p>
            <a:r>
              <a:rPr lang="en-US" b="1" dirty="0" smtClean="0">
                <a:solidFill>
                  <a:schemeClr val="bg1"/>
                </a:solidFill>
                <a:latin typeface="Times New Roman" pitchFamily="18" charset="0"/>
                <a:cs typeface="Times New Roman" pitchFamily="18" charset="0"/>
              </a:rPr>
              <a:t>Description of Jobs Created</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0"/>
            <a:ext cx="7848600" cy="5047536"/>
          </a:xfrm>
          <a:prstGeom prst="rect">
            <a:avLst/>
          </a:prstGeom>
        </p:spPr>
        <p:txBody>
          <a:bodyPr wrap="square">
            <a:spAutoFit/>
          </a:bodyPr>
          <a:lstStyle/>
          <a:p>
            <a:pPr>
              <a:spcBef>
                <a:spcPct val="0"/>
              </a:spcBef>
            </a:pPr>
            <a:endParaRPr lang="en-US" sz="1000" dirty="0" smtClean="0">
              <a:solidFill>
                <a:schemeClr val="tx1"/>
              </a:solidFill>
            </a:endParaRPr>
          </a:p>
          <a:p>
            <a:pPr lvl="1">
              <a:spcBef>
                <a:spcPct val="0"/>
              </a:spcBef>
              <a:buFont typeface="Wingdings" pitchFamily="2" charset="2"/>
              <a:buChar char="Ø"/>
            </a:pPr>
            <a:r>
              <a:rPr lang="en-US" dirty="0" smtClean="0">
                <a:solidFill>
                  <a:schemeClr val="tx1"/>
                </a:solidFill>
              </a:rPr>
              <a:t> </a:t>
            </a:r>
            <a:r>
              <a:rPr lang="en-US" sz="2000" dirty="0" smtClean="0">
                <a:solidFill>
                  <a:schemeClr val="tx1"/>
                </a:solidFill>
              </a:rPr>
              <a:t>Termination of award(s)</a:t>
            </a:r>
          </a:p>
          <a:p>
            <a:pPr lvl="1">
              <a:spcBef>
                <a:spcPct val="0"/>
              </a:spcBef>
              <a:buFont typeface="Wingdings" pitchFamily="2" charset="2"/>
              <a:buChar char="Ø"/>
            </a:pPr>
            <a:endParaRPr lang="en-US" sz="800" dirty="0" smtClean="0">
              <a:solidFill>
                <a:schemeClr val="tx1"/>
              </a:solidFill>
            </a:endParaRPr>
          </a:p>
          <a:p>
            <a:pPr lvl="1">
              <a:spcBef>
                <a:spcPct val="0"/>
              </a:spcBef>
              <a:buFont typeface="Wingdings" pitchFamily="2" charset="2"/>
              <a:buChar char="Ø"/>
            </a:pPr>
            <a:r>
              <a:rPr lang="en-US" sz="2000" dirty="0" smtClean="0">
                <a:solidFill>
                  <a:schemeClr val="tx1"/>
                </a:solidFill>
              </a:rPr>
              <a:t> Return of funds to sponsor on an individual and institutional </a:t>
            </a:r>
          </a:p>
          <a:p>
            <a:pPr lvl="1">
              <a:spcBef>
                <a:spcPct val="0"/>
              </a:spcBef>
            </a:pPr>
            <a:r>
              <a:rPr lang="en-US" sz="2000" dirty="0" smtClean="0">
                <a:solidFill>
                  <a:schemeClr val="tx1"/>
                </a:solidFill>
              </a:rPr>
              <a:t>    level</a:t>
            </a:r>
          </a:p>
          <a:p>
            <a:pPr lvl="1">
              <a:spcBef>
                <a:spcPct val="0"/>
              </a:spcBef>
              <a:buFont typeface="Wingdings" pitchFamily="2" charset="2"/>
              <a:buChar char="Ø"/>
            </a:pPr>
            <a:endParaRPr lang="en-US" sz="800" dirty="0" smtClean="0">
              <a:solidFill>
                <a:schemeClr val="tx1"/>
              </a:solidFill>
            </a:endParaRPr>
          </a:p>
          <a:p>
            <a:pPr lvl="1">
              <a:spcBef>
                <a:spcPct val="0"/>
              </a:spcBef>
              <a:buFont typeface="Wingdings" pitchFamily="2" charset="2"/>
              <a:buChar char="Ø"/>
            </a:pPr>
            <a:r>
              <a:rPr lang="en-US" sz="2000" dirty="0" smtClean="0">
                <a:solidFill>
                  <a:schemeClr val="tx1"/>
                </a:solidFill>
              </a:rPr>
              <a:t> Debarment from receiving future funds on an individual and </a:t>
            </a:r>
          </a:p>
          <a:p>
            <a:pPr lvl="1">
              <a:spcBef>
                <a:spcPct val="0"/>
              </a:spcBef>
            </a:pPr>
            <a:r>
              <a:rPr lang="en-US" sz="2000" dirty="0" smtClean="0">
                <a:solidFill>
                  <a:schemeClr val="tx1"/>
                </a:solidFill>
              </a:rPr>
              <a:t>    institutional level</a:t>
            </a:r>
          </a:p>
          <a:p>
            <a:pPr lvl="1">
              <a:spcBef>
                <a:spcPct val="0"/>
              </a:spcBef>
            </a:pPr>
            <a:endParaRPr lang="en-US" sz="800" dirty="0" smtClean="0">
              <a:solidFill>
                <a:schemeClr val="tx1"/>
              </a:solidFill>
            </a:endParaRPr>
          </a:p>
          <a:p>
            <a:pPr lvl="1">
              <a:spcBef>
                <a:spcPct val="0"/>
              </a:spcBef>
            </a:pPr>
            <a:endParaRPr lang="en-US" sz="400" dirty="0" smtClean="0">
              <a:solidFill>
                <a:schemeClr val="tx1"/>
              </a:solidFill>
            </a:endParaRPr>
          </a:p>
          <a:p>
            <a:pPr lvl="1">
              <a:spcBef>
                <a:spcPct val="0"/>
              </a:spcBef>
              <a:buFont typeface="Wingdings" pitchFamily="2" charset="2"/>
              <a:buChar char="Ø"/>
            </a:pPr>
            <a:r>
              <a:rPr lang="en-US" sz="2000" dirty="0" smtClean="0">
                <a:solidFill>
                  <a:schemeClr val="tx1"/>
                </a:solidFill>
              </a:rPr>
              <a:t> Impairment to the USC’s reputation and credibility</a:t>
            </a:r>
          </a:p>
          <a:p>
            <a:pPr lvl="1">
              <a:spcBef>
                <a:spcPct val="0"/>
              </a:spcBef>
              <a:buFont typeface="Wingdings" pitchFamily="2" charset="2"/>
              <a:buChar char="Ø"/>
            </a:pPr>
            <a:endParaRPr lang="en-US" sz="800" dirty="0" smtClean="0">
              <a:solidFill>
                <a:schemeClr val="tx1"/>
              </a:solidFill>
            </a:endParaRPr>
          </a:p>
          <a:p>
            <a:pPr lvl="1">
              <a:spcBef>
                <a:spcPct val="0"/>
              </a:spcBef>
              <a:buFont typeface="Wingdings" pitchFamily="2" charset="2"/>
              <a:buChar char="Ø"/>
            </a:pPr>
            <a:r>
              <a:rPr lang="en-US" sz="2000" dirty="0" smtClean="0">
                <a:solidFill>
                  <a:schemeClr val="tx1"/>
                </a:solidFill>
              </a:rPr>
              <a:t> The Recovery Act’s transparency requirement will make the </a:t>
            </a:r>
          </a:p>
          <a:p>
            <a:pPr lvl="1">
              <a:spcBef>
                <a:spcPct val="0"/>
              </a:spcBef>
            </a:pPr>
            <a:r>
              <a:rPr lang="en-US" sz="2000" dirty="0" smtClean="0">
                <a:solidFill>
                  <a:schemeClr val="tx1"/>
                </a:solidFill>
              </a:rPr>
              <a:t>    USC’s non-compliance visible to national/international </a:t>
            </a:r>
          </a:p>
          <a:p>
            <a:pPr lvl="1">
              <a:spcBef>
                <a:spcPct val="0"/>
              </a:spcBef>
            </a:pPr>
            <a:r>
              <a:rPr lang="en-US" sz="2000" dirty="0" smtClean="0">
                <a:solidFill>
                  <a:schemeClr val="tx1"/>
                </a:solidFill>
              </a:rPr>
              <a:t>    constituents</a:t>
            </a:r>
          </a:p>
          <a:p>
            <a:pPr lvl="1">
              <a:spcBef>
                <a:spcPct val="0"/>
              </a:spcBef>
            </a:pPr>
            <a:endParaRPr lang="en-US" sz="800" dirty="0" smtClean="0">
              <a:solidFill>
                <a:schemeClr val="tx1"/>
              </a:solidFill>
            </a:endParaRPr>
          </a:p>
          <a:p>
            <a:pPr lvl="1">
              <a:spcBef>
                <a:spcPct val="0"/>
              </a:spcBef>
              <a:buFont typeface="Wingdings" pitchFamily="2" charset="2"/>
              <a:buChar char="Ø"/>
            </a:pPr>
            <a:r>
              <a:rPr lang="en-US" sz="2000" dirty="0" smtClean="0">
                <a:solidFill>
                  <a:schemeClr val="tx1"/>
                </a:solidFill>
              </a:rPr>
              <a:t> Inaccurate and uncorrected data will be made public on </a:t>
            </a:r>
          </a:p>
          <a:p>
            <a:pPr lvl="1">
              <a:spcBef>
                <a:spcPct val="0"/>
              </a:spcBef>
            </a:pPr>
            <a:r>
              <a:rPr lang="en-US" sz="2000" dirty="0" smtClean="0">
                <a:solidFill>
                  <a:schemeClr val="tx1"/>
                </a:solidFill>
              </a:rPr>
              <a:t>    </a:t>
            </a:r>
            <a:r>
              <a:rPr lang="en-US" sz="2000" dirty="0" smtClean="0">
                <a:solidFill>
                  <a:schemeClr val="tx1"/>
                </a:solidFill>
                <a:hlinkClick r:id="rId3"/>
              </a:rPr>
              <a:t>www.Recovery.gov</a:t>
            </a:r>
            <a:endParaRPr lang="en-US" sz="2000" dirty="0" smtClean="0">
              <a:solidFill>
                <a:schemeClr val="tx1"/>
              </a:solidFill>
            </a:endParaRPr>
          </a:p>
          <a:p>
            <a:pPr lvl="1">
              <a:spcBef>
                <a:spcPct val="0"/>
              </a:spcBef>
            </a:pPr>
            <a:endParaRPr lang="en-US" sz="800" dirty="0" smtClean="0">
              <a:solidFill>
                <a:schemeClr val="tx1"/>
              </a:solidFill>
            </a:endParaRPr>
          </a:p>
          <a:p>
            <a:pPr lvl="1">
              <a:spcBef>
                <a:spcPct val="0"/>
              </a:spcBef>
              <a:buFont typeface="Wingdings" pitchFamily="2" charset="2"/>
              <a:buChar char="Ø"/>
            </a:pPr>
            <a:r>
              <a:rPr lang="en-US" sz="2000" dirty="0" smtClean="0">
                <a:solidFill>
                  <a:schemeClr val="tx1"/>
                </a:solidFill>
              </a:rPr>
              <a:t> If you have not submitted your report(s) on time, your award </a:t>
            </a:r>
          </a:p>
          <a:p>
            <a:pPr lvl="1">
              <a:spcBef>
                <a:spcPct val="0"/>
              </a:spcBef>
            </a:pPr>
            <a:r>
              <a:rPr lang="en-US" sz="2000" dirty="0" smtClean="0">
                <a:solidFill>
                  <a:schemeClr val="tx1"/>
                </a:solidFill>
              </a:rPr>
              <a:t>    will be shut down</a:t>
            </a:r>
          </a:p>
        </p:txBody>
      </p:sp>
      <p:sp>
        <p:nvSpPr>
          <p:cNvPr id="3" name="Title 2"/>
          <p:cNvSpPr>
            <a:spLocks noGrp="1"/>
          </p:cNvSpPr>
          <p:nvPr>
            <p:ph type="title"/>
          </p:nvPr>
        </p:nvSpPr>
        <p:spPr>
          <a:solidFill>
            <a:schemeClr val="tx1"/>
          </a:solidFill>
        </p:spPr>
        <p:txBody>
          <a:bodyPr>
            <a:normAutofit fontScale="90000"/>
          </a:bodyPr>
          <a:lstStyle/>
          <a:p>
            <a:r>
              <a:rPr lang="en-US" dirty="0" smtClean="0">
                <a:solidFill>
                  <a:schemeClr val="bg1"/>
                </a:solidFill>
              </a:rPr>
              <a:t>Ramifications of Non-Compliance </a:t>
            </a:r>
            <a:br>
              <a:rPr lang="en-US" dirty="0" smtClean="0">
                <a:solidFill>
                  <a:schemeClr val="bg1"/>
                </a:solidFill>
              </a:rPr>
            </a:br>
            <a:r>
              <a:rPr lang="en-US" sz="2700" dirty="0" smtClean="0">
                <a:solidFill>
                  <a:schemeClr val="bg1"/>
                </a:solidFill>
              </a:rPr>
              <a:t>(non-reporting or mismanagement of award)</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173162"/>
          </a:xfrm>
          <a:solidFill>
            <a:schemeClr val="tx1"/>
          </a:solidFill>
        </p:spPr>
        <p:txBody>
          <a:bodyPr>
            <a:normAutofit/>
          </a:bodyPr>
          <a:lstStyle/>
          <a:p>
            <a:r>
              <a:rPr lang="en-US" dirty="0" smtClean="0">
                <a:solidFill>
                  <a:schemeClr val="bg1"/>
                </a:solidFill>
              </a:rPr>
              <a:t>Important ARRA Resources</a:t>
            </a:r>
            <a:endParaRPr lang="en-US" dirty="0">
              <a:solidFill>
                <a:schemeClr val="bg1"/>
              </a:solidFill>
            </a:endParaRPr>
          </a:p>
        </p:txBody>
      </p:sp>
      <p:sp>
        <p:nvSpPr>
          <p:cNvPr id="68609" name="Rectangle 1"/>
          <p:cNvSpPr>
            <a:spLocks noChangeArrowheads="1"/>
          </p:cNvSpPr>
          <p:nvPr/>
        </p:nvSpPr>
        <p:spPr bwMode="auto">
          <a:xfrm>
            <a:off x="304800" y="1595021"/>
            <a:ext cx="88392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rPr>
              <a:t>***USC ARRA Reporting Portal (Intranet) ***</a:t>
            </a: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hlinkClick r:id="rId3"/>
              </a:rPr>
              <a:t>https://image.admin.sc.edu/arra.php</a:t>
            </a:r>
            <a:endParaRPr kumimoji="0" lang="en-US" sz="24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Times New Roman" pitchFamily="18" charset="0"/>
                <a:cs typeface="Tahoma" pitchFamily="34" charset="0"/>
              </a:rPr>
              <a:t>USC Stimulus Response</a:t>
            </a: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Times New Roman" pitchFamily="18" charset="0"/>
                <a:cs typeface="Tahoma" pitchFamily="34" charset="0"/>
                <a:hlinkClick r:id="rId4"/>
              </a:rPr>
              <a:t>http://www.sc.edu/research/stimulus/</a:t>
            </a:r>
            <a:endParaRPr kumimoji="0" lang="en-US" sz="2400" b="0" i="0" u="none" strike="noStrike" cap="none" normalizeH="0" baseline="0" dirty="0" smtClean="0">
              <a:ln>
                <a:noFill/>
              </a:ln>
              <a:solidFill>
                <a:schemeClr val="tx1"/>
              </a:solidFill>
              <a:effectLst/>
              <a:ea typeface="Times New Roman" pitchFamily="18" charset="0"/>
              <a:cs typeface="Tahoma" pitchFamily="34" charset="0"/>
            </a:endParaRPr>
          </a:p>
          <a:p>
            <a:pPr marL="0" marR="0" lvl="0" indent="0" algn="l" defTabSz="914400" rtl="0" eaLnBrk="0" fontAlgn="base" latinLnBrk="0" hangingPunct="0">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rPr>
              <a:t>NIH Grants Funded by the American Recovery and Reinvestment Act </a:t>
            </a: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hlinkClick r:id="rId5"/>
              </a:rPr>
              <a:t>http://grants.nih.gov/recovery/</a:t>
            </a:r>
            <a:endParaRPr kumimoji="0" lang="en-US" sz="24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rPr>
              <a:t>NIH FAQs</a:t>
            </a: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hlinkClick r:id="rId6"/>
              </a:rPr>
              <a:t>http://grants.nih.gov/recovery/faqs_recovery.html</a:t>
            </a:r>
            <a:endParaRPr kumimoji="0" lang="en-US" sz="24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rgbClr val="C00000"/>
                </a:solidFill>
                <a:effectLst/>
                <a:ea typeface="Calibri" pitchFamily="34" charset="0"/>
                <a:cs typeface="Tahoma" pitchFamily="34" charset="0"/>
              </a:rPr>
              <a:t>NIH ARRA Awards – Terms and Conditions</a:t>
            </a:r>
            <a:endParaRPr kumimoji="0" 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ahoma" pitchFamily="34" charset="0"/>
                <a:hlinkClick r:id="rId7"/>
              </a:rPr>
              <a:t>http://grants.nih.gov/grants/guide/notice-files/NOT-OD-09-080.html</a:t>
            </a:r>
            <a:endParaRPr kumimoji="0" lang="en-US" sz="2400" b="0"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868362"/>
          </a:xfrm>
          <a:solidFill>
            <a:schemeClr val="tx1"/>
          </a:solidFill>
        </p:spPr>
        <p:txBody>
          <a:bodyPr>
            <a:normAutofit/>
          </a:bodyPr>
          <a:lstStyle/>
          <a:p>
            <a:r>
              <a:rPr lang="en-US" dirty="0" smtClean="0">
                <a:solidFill>
                  <a:schemeClr val="bg1"/>
                </a:solidFill>
              </a:rPr>
              <a:t>Important ARRA Resources </a:t>
            </a:r>
            <a:r>
              <a:rPr lang="en-US" sz="2800" dirty="0" smtClean="0">
                <a:solidFill>
                  <a:schemeClr val="bg1"/>
                </a:solidFill>
              </a:rPr>
              <a:t>(cont’d)</a:t>
            </a:r>
            <a:endParaRPr lang="en-US" sz="2800" dirty="0">
              <a:solidFill>
                <a:schemeClr val="bg1"/>
              </a:solidFill>
            </a:endParaRPr>
          </a:p>
        </p:txBody>
      </p:sp>
      <p:sp>
        <p:nvSpPr>
          <p:cNvPr id="68609" name="Rectangle 1"/>
          <p:cNvSpPr>
            <a:spLocks noChangeArrowheads="1"/>
          </p:cNvSpPr>
          <p:nvPr/>
        </p:nvSpPr>
        <p:spPr bwMode="auto">
          <a:xfrm>
            <a:off x="533400" y="1249606"/>
            <a:ext cx="82296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rPr>
              <a:t>NSF Information Related to the American Recovery and Reinvestment Act </a:t>
            </a: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hlinkClick r:id="rId3"/>
              </a:rPr>
              <a:t>http://www.nsf.gov/recovery/</a:t>
            </a:r>
            <a:endParaRPr kumimoji="0" lang="en-US" sz="26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C00000"/>
                </a:solidFill>
                <a:effectLst/>
                <a:ea typeface="Calibri" pitchFamily="34" charset="0"/>
                <a:cs typeface="Tahoma" pitchFamily="34" charset="0"/>
              </a:rPr>
              <a:t>NSF ARRA Terms and Conditions</a:t>
            </a: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hlinkClick r:id="rId4"/>
              </a:rPr>
              <a:t>http://www.nsf.gov/pubs/policydocs/arra/arratc_509.pdf</a:t>
            </a:r>
            <a:endParaRPr kumimoji="0" lang="en-US" sz="26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rPr>
              <a:t>Recovery Act (main page)</a:t>
            </a: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hlinkClick r:id="rId5"/>
              </a:rPr>
              <a:t>http://www.whitehouse.gov/recovery/</a:t>
            </a:r>
            <a:endParaRPr kumimoji="0" lang="en-US" sz="2600" b="0" i="0" u="none" strike="noStrike" cap="none" normalizeH="0" baseline="0" dirty="0" smtClean="0">
              <a:ln>
                <a:noFill/>
              </a:ln>
              <a:solidFill>
                <a:schemeClr val="tx1"/>
              </a:solidFill>
              <a:effectLst/>
              <a:ea typeface="Calibri" pitchFamily="34"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rPr>
              <a:t>OMB Guidance – Recovery Act</a:t>
            </a:r>
            <a:endParaRPr kumimoji="0" lang="en-US"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Calibri" pitchFamily="34" charset="0"/>
                <a:cs typeface="Tahoma" pitchFamily="34" charset="0"/>
                <a:hlinkClick r:id="rId6"/>
              </a:rPr>
              <a:t>http://www.whitehouse.gov/omb/recovery_default/</a:t>
            </a:r>
            <a:endParaRPr kumimoji="0" lang="en-US" sz="2600" b="0"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solidFill>
                  <a:schemeClr val="bg1"/>
                </a:solidFill>
              </a:rPr>
              <a:t>Questions?</a:t>
            </a:r>
            <a:endParaRPr lang="en-US" dirty="0">
              <a:solidFill>
                <a:schemeClr val="bg1"/>
              </a:solidFill>
            </a:endParaRPr>
          </a:p>
        </p:txBody>
      </p:sp>
      <p:sp>
        <p:nvSpPr>
          <p:cNvPr id="3" name="TextBox 2"/>
          <p:cNvSpPr txBox="1"/>
          <p:nvPr/>
        </p:nvSpPr>
        <p:spPr>
          <a:xfrm>
            <a:off x="609600" y="1524000"/>
            <a:ext cx="7924800" cy="4062651"/>
          </a:xfrm>
          <a:prstGeom prst="rect">
            <a:avLst/>
          </a:prstGeom>
          <a:noFill/>
        </p:spPr>
        <p:txBody>
          <a:bodyPr wrap="square" rtlCol="0">
            <a:spAutoFit/>
          </a:bodyPr>
          <a:lstStyle/>
          <a:p>
            <a:r>
              <a:rPr lang="en-US" sz="2000" b="1" u="sng" dirty="0" smtClean="0"/>
              <a:t>Related to ARRA Reporting System access or reporting:</a:t>
            </a:r>
          </a:p>
          <a:p>
            <a:endParaRPr lang="en-US" sz="2000" b="1" dirty="0" smtClean="0"/>
          </a:p>
          <a:p>
            <a:r>
              <a:rPr lang="en-US" sz="2000" dirty="0" smtClean="0"/>
              <a:t>Derlene Lowder</a:t>
            </a:r>
          </a:p>
          <a:p>
            <a:r>
              <a:rPr lang="en-US" sz="2000" dirty="0" smtClean="0"/>
              <a:t>USC ARRA Reporting Coordinator</a:t>
            </a:r>
          </a:p>
          <a:p>
            <a:r>
              <a:rPr lang="en-US" sz="2000" dirty="0" smtClean="0">
                <a:hlinkClick r:id="rId2"/>
              </a:rPr>
              <a:t>lowderd@mailbox.sc.edu</a:t>
            </a:r>
            <a:endParaRPr lang="en-US" sz="2000" dirty="0" smtClean="0"/>
          </a:p>
          <a:p>
            <a:r>
              <a:rPr lang="en-US" sz="2000" dirty="0" smtClean="0"/>
              <a:t>Phone: </a:t>
            </a:r>
            <a:r>
              <a:rPr lang="en-US" sz="2000" dirty="0" smtClean="0"/>
              <a:t>803-777-6728</a:t>
            </a:r>
            <a:endParaRPr lang="en-US" sz="2000" dirty="0" smtClean="0"/>
          </a:p>
          <a:p>
            <a:endParaRPr lang="en-US" sz="2000" b="1" dirty="0" smtClean="0"/>
          </a:p>
          <a:p>
            <a:r>
              <a:rPr lang="en-US" sz="2000" b="1" u="sng" dirty="0" smtClean="0"/>
              <a:t>Related to specific federal agency awards:</a:t>
            </a:r>
          </a:p>
          <a:p>
            <a:endParaRPr lang="en-US" sz="2000" b="1" dirty="0" smtClean="0"/>
          </a:p>
          <a:p>
            <a:r>
              <a:rPr lang="en-US" sz="2000" dirty="0" smtClean="0"/>
              <a:t>Sponsored Awards Management </a:t>
            </a:r>
            <a:br>
              <a:rPr lang="en-US" sz="2000" dirty="0" smtClean="0"/>
            </a:br>
            <a:r>
              <a:rPr lang="en-US" sz="2000" dirty="0" smtClean="0"/>
              <a:t>901 Sumter Street    -    5th Floor, Byrnes Building</a:t>
            </a:r>
            <a:br>
              <a:rPr lang="en-US" sz="2000" dirty="0" smtClean="0"/>
            </a:br>
            <a:r>
              <a:rPr lang="en-US" sz="2000" dirty="0" smtClean="0"/>
              <a:t>Columbia, SC  29208 Phone:  803-777-7093 </a:t>
            </a:r>
            <a:r>
              <a:rPr lang="en-US" sz="2000" b="1" dirty="0" smtClean="0"/>
              <a:t>       </a:t>
            </a:r>
            <a:r>
              <a:rPr lang="en-US" b="1" dirty="0" smtClean="0"/>
              <a:t> </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2446</TotalTime>
  <Words>1057</Words>
  <Application>Microsoft Office PowerPoint</Application>
  <PresentationFormat>On-screen Show (4:3)</PresentationFormat>
  <Paragraphs>270</Paragraphs>
  <Slides>21</Slides>
  <Notes>20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Office Theme</vt:lpstr>
      <vt:lpstr>Microsoft Office Word Document</vt:lpstr>
      <vt:lpstr>ARRA Reporting System </vt:lpstr>
      <vt:lpstr>Slide 2</vt:lpstr>
      <vt:lpstr>Slide 3</vt:lpstr>
      <vt:lpstr>Prime Recipient Responsibilities</vt:lpstr>
      <vt:lpstr>Slide 5</vt:lpstr>
      <vt:lpstr>USC ARRA Team</vt:lpstr>
      <vt:lpstr>Slide 7</vt:lpstr>
      <vt:lpstr>ARRA Funds Prime Recipient   </vt:lpstr>
      <vt:lpstr>Slide 9</vt:lpstr>
      <vt:lpstr>Required Reporting Data – Prime Recipient</vt:lpstr>
      <vt:lpstr>Principal Investigator’s Responsibilities</vt:lpstr>
      <vt:lpstr>Slide 12</vt:lpstr>
      <vt:lpstr>Activity Code</vt:lpstr>
      <vt:lpstr>Jobs Created or Retained</vt:lpstr>
      <vt:lpstr>Jobs Created or Retained</vt:lpstr>
      <vt:lpstr>Example</vt:lpstr>
      <vt:lpstr>Description of Jobs Created</vt:lpstr>
      <vt:lpstr>Ramifications of Non-Compliance  (non-reporting or mismanagement of award)</vt:lpstr>
      <vt:lpstr>Important ARRA Resources</vt:lpstr>
      <vt:lpstr>Important ARRA Resources (cont’d)</vt:lpstr>
      <vt:lpstr>Questions?</vt:lpstr>
    </vt:vector>
  </TitlesOfParts>
  <Company>The University of South Carolina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UTS</dc:creator>
  <cp:lastModifiedBy>Default</cp:lastModifiedBy>
  <cp:revision>243</cp:revision>
  <dcterms:created xsi:type="dcterms:W3CDTF">2009-09-07T18:48:33Z</dcterms:created>
  <dcterms:modified xsi:type="dcterms:W3CDTF">2009-09-18T14:17:35Z</dcterms:modified>
</cp:coreProperties>
</file>